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52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EF065-E3D9-493C-8B3D-848D79C3CC80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DBA0B-620A-412D-9F5E-7B77A8E5E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61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DD1B3-669E-48BA-B39A-C2BD8CA8663A}" type="datetime1">
              <a:rPr lang="en-US" smtClean="0"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173FD-67C8-40E6-950F-D65011130016}" type="datetime1">
              <a:rPr lang="en-US" smtClean="0"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7FF2F-33BD-494F-B40B-C8C51499AC4E}" type="datetime1">
              <a:rPr lang="en-US" smtClean="0"/>
              <a:t>4/25/2023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F8DF7-DF1C-4402-9A0A-CAD17E55F2C0}" type="datetime1">
              <a:rPr lang="en-US" smtClean="0"/>
              <a:t>4/25/2023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7952" y="841247"/>
            <a:ext cx="9960864" cy="5876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5CDF2-9C46-4170-98CA-F521A36E0C5B}" type="datetime1">
              <a:rPr lang="en-US" smtClean="0"/>
              <a:t>4/25/2023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1932" y="970910"/>
            <a:ext cx="7329534" cy="81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8977" y="3426247"/>
            <a:ext cx="9335445" cy="2938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113F9-EA32-4A5E-9E3F-06B67C711D46}" type="datetime1">
              <a:rPr lang="en-US" smtClean="0"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hyperlink" Target="http://www.ker-holding.com/" TargetMode="External"/><Relationship Id="rId4" Type="http://schemas.openxmlformats.org/officeDocument/2006/relationships/hyperlink" Target="mailto:khasmr@ker-holding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8231" y="5385276"/>
            <a:ext cx="6549390" cy="49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80"/>
              </a:lnSpc>
            </a:pPr>
            <a:r>
              <a:rPr sz="1750" spc="160" dirty="0">
                <a:latin typeface="Times New Roman"/>
                <a:cs typeface="Times New Roman"/>
              </a:rPr>
              <a:t>Presentation</a:t>
            </a:r>
            <a:r>
              <a:rPr sz="1750" spc="30" dirty="0">
                <a:latin typeface="Times New Roman"/>
                <a:cs typeface="Times New Roman"/>
              </a:rPr>
              <a:t> </a:t>
            </a:r>
            <a:r>
              <a:rPr sz="1750" spc="95" dirty="0">
                <a:latin typeface="Times New Roman"/>
                <a:cs typeface="Times New Roman"/>
              </a:rPr>
              <a:t>of</a:t>
            </a:r>
            <a:r>
              <a:rPr sz="1750" spc="40" dirty="0">
                <a:latin typeface="Times New Roman"/>
                <a:cs typeface="Times New Roman"/>
              </a:rPr>
              <a:t> </a:t>
            </a:r>
            <a:r>
              <a:rPr sz="1750" spc="145" dirty="0">
                <a:latin typeface="Times New Roman"/>
                <a:cs typeface="Times New Roman"/>
              </a:rPr>
              <a:t>energy-saving</a:t>
            </a:r>
            <a:r>
              <a:rPr sz="1750" spc="80" dirty="0">
                <a:latin typeface="Times New Roman"/>
                <a:cs typeface="Times New Roman"/>
              </a:rPr>
              <a:t> </a:t>
            </a:r>
            <a:r>
              <a:rPr sz="1750" spc="170" dirty="0">
                <a:latin typeface="Times New Roman"/>
                <a:cs typeface="Times New Roman"/>
              </a:rPr>
              <a:t>green</a:t>
            </a:r>
            <a:r>
              <a:rPr sz="1750" spc="45" dirty="0">
                <a:latin typeface="Times New Roman"/>
                <a:cs typeface="Times New Roman"/>
              </a:rPr>
              <a:t> </a:t>
            </a:r>
            <a:r>
              <a:rPr sz="1750" spc="155" dirty="0">
                <a:latin typeface="Times New Roman"/>
                <a:cs typeface="Times New Roman"/>
              </a:rPr>
              <a:t>technology</a:t>
            </a:r>
            <a:r>
              <a:rPr sz="1750" spc="35" dirty="0">
                <a:latin typeface="Times New Roman"/>
                <a:cs typeface="Times New Roman"/>
              </a:rPr>
              <a:t> </a:t>
            </a:r>
            <a:r>
              <a:rPr sz="1750" spc="100" dirty="0">
                <a:latin typeface="Times New Roman"/>
                <a:cs typeface="Times New Roman"/>
              </a:rPr>
              <a:t>for</a:t>
            </a:r>
            <a:r>
              <a:rPr sz="1750" spc="10" dirty="0">
                <a:latin typeface="Times New Roman"/>
                <a:cs typeface="Times New Roman"/>
              </a:rPr>
              <a:t> </a:t>
            </a:r>
            <a:r>
              <a:rPr sz="1750" spc="140" dirty="0">
                <a:latin typeface="Times New Roman"/>
                <a:cs typeface="Times New Roman"/>
              </a:rPr>
              <a:t>obtaining  </a:t>
            </a:r>
            <a:r>
              <a:rPr sz="1750" spc="114" dirty="0">
                <a:latin typeface="Times New Roman"/>
                <a:cs typeface="Times New Roman"/>
              </a:rPr>
              <a:t>high-quality </a:t>
            </a:r>
            <a:r>
              <a:rPr sz="1750" spc="135" dirty="0">
                <a:latin typeface="Times New Roman"/>
                <a:cs typeface="Times New Roman"/>
              </a:rPr>
              <a:t>organo-mineral </a:t>
            </a:r>
            <a:r>
              <a:rPr sz="1750" spc="95" dirty="0">
                <a:latin typeface="Times New Roman"/>
                <a:cs typeface="Times New Roman"/>
              </a:rPr>
              <a:t>fertilizers </a:t>
            </a:r>
            <a:r>
              <a:rPr sz="1750" spc="210" dirty="0">
                <a:latin typeface="Times New Roman"/>
                <a:cs typeface="Times New Roman"/>
              </a:rPr>
              <a:t>based</a:t>
            </a:r>
            <a:r>
              <a:rPr sz="1750" spc="-225" dirty="0">
                <a:latin typeface="Times New Roman"/>
                <a:cs typeface="Times New Roman"/>
              </a:rPr>
              <a:t> </a:t>
            </a:r>
            <a:r>
              <a:rPr sz="1750" spc="190" dirty="0">
                <a:latin typeface="Times New Roman"/>
                <a:cs typeface="Times New Roman"/>
              </a:rPr>
              <a:t>on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8231" y="5834134"/>
            <a:ext cx="3653790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125" dirty="0">
                <a:latin typeface="Times New Roman"/>
                <a:cs typeface="Times New Roman"/>
              </a:rPr>
              <a:t>poultry </a:t>
            </a:r>
            <a:r>
              <a:rPr sz="1750" spc="180" dirty="0">
                <a:latin typeface="Times New Roman"/>
                <a:cs typeface="Times New Roman"/>
              </a:rPr>
              <a:t>waste </a:t>
            </a:r>
            <a:r>
              <a:rPr sz="1750" spc="125" dirty="0">
                <a:latin typeface="Times New Roman"/>
                <a:cs typeface="Times New Roman"/>
              </a:rPr>
              <a:t>recycling</a:t>
            </a:r>
            <a:r>
              <a:rPr sz="1750" spc="-254" dirty="0">
                <a:latin typeface="Times New Roman"/>
                <a:cs typeface="Times New Roman"/>
              </a:rPr>
              <a:t> </a:t>
            </a:r>
            <a:r>
              <a:rPr sz="1750" spc="210" dirty="0">
                <a:latin typeface="Times New Roman"/>
                <a:cs typeface="Times New Roman"/>
              </a:rPr>
              <a:t>processes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2791" y="1421891"/>
            <a:ext cx="8282939" cy="3616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7047" y="929640"/>
            <a:ext cx="1188719" cy="373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15760" y="5954758"/>
            <a:ext cx="3534410" cy="65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05" dirty="0">
                <a:solidFill>
                  <a:srgbClr val="214D93"/>
                </a:solidFill>
                <a:latin typeface="Times New Roman"/>
                <a:cs typeface="Times New Roman"/>
              </a:rPr>
              <a:t>Environmental </a:t>
            </a:r>
            <a:r>
              <a:rPr sz="1400" spc="125" dirty="0">
                <a:solidFill>
                  <a:srgbClr val="214D93"/>
                </a:solidFill>
                <a:latin typeface="Times New Roman"/>
                <a:cs typeface="Times New Roman"/>
              </a:rPr>
              <a:t>Projects</a:t>
            </a:r>
            <a:r>
              <a:rPr sz="1400" spc="-70" dirty="0">
                <a:solidFill>
                  <a:srgbClr val="214D93"/>
                </a:solidFill>
                <a:latin typeface="Times New Roman"/>
                <a:cs typeface="Times New Roman"/>
              </a:rPr>
              <a:t> </a:t>
            </a:r>
            <a:r>
              <a:rPr sz="1400" spc="85" dirty="0">
                <a:solidFill>
                  <a:srgbClr val="214D93"/>
                </a:solidFill>
                <a:latin typeface="Times New Roman"/>
                <a:cs typeface="Times New Roman"/>
              </a:rPr>
              <a:t>Director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400" spc="114" dirty="0">
                <a:solidFill>
                  <a:srgbClr val="214D93"/>
                </a:solidFill>
                <a:latin typeface="Times New Roman"/>
                <a:cs typeface="Times New Roman"/>
              </a:rPr>
              <a:t>Mansur </a:t>
            </a:r>
            <a:r>
              <a:rPr sz="1400" spc="55" dirty="0">
                <a:solidFill>
                  <a:srgbClr val="214D93"/>
                </a:solidFill>
                <a:latin typeface="Times New Roman"/>
                <a:cs typeface="Times New Roman"/>
              </a:rPr>
              <a:t>R. </a:t>
            </a:r>
            <a:r>
              <a:rPr sz="1400" spc="90" dirty="0">
                <a:solidFill>
                  <a:srgbClr val="214D93"/>
                </a:solidFill>
                <a:latin typeface="Times New Roman"/>
                <a:cs typeface="Times New Roman"/>
              </a:rPr>
              <a:t>Khasiyatullov </a:t>
            </a:r>
            <a:r>
              <a:rPr sz="1400" spc="50" dirty="0">
                <a:solidFill>
                  <a:srgbClr val="214D93"/>
                </a:solidFill>
                <a:latin typeface="Times New Roman"/>
                <a:cs typeface="Times New Roman"/>
              </a:rPr>
              <a:t>+7 </a:t>
            </a:r>
            <a:r>
              <a:rPr sz="1400" spc="75" dirty="0">
                <a:solidFill>
                  <a:srgbClr val="214D93"/>
                </a:solidFill>
                <a:latin typeface="Times New Roman"/>
                <a:cs typeface="Times New Roman"/>
              </a:rPr>
              <a:t>960 062 </a:t>
            </a:r>
            <a:r>
              <a:rPr sz="1400" spc="80" dirty="0">
                <a:solidFill>
                  <a:srgbClr val="214D93"/>
                </a:solidFill>
                <a:latin typeface="Times New Roman"/>
                <a:cs typeface="Times New Roman"/>
              </a:rPr>
              <a:t>34</a:t>
            </a:r>
            <a:r>
              <a:rPr sz="1400" spc="-195" dirty="0">
                <a:solidFill>
                  <a:srgbClr val="214D93"/>
                </a:solidFill>
                <a:latin typeface="Times New Roman"/>
                <a:cs typeface="Times New Roman"/>
              </a:rPr>
              <a:t> </a:t>
            </a:r>
            <a:r>
              <a:rPr sz="1400" spc="80" dirty="0">
                <a:solidFill>
                  <a:srgbClr val="214D93"/>
                </a:solidFill>
                <a:latin typeface="Times New Roman"/>
                <a:cs typeface="Times New Roman"/>
              </a:rPr>
              <a:t>00  </a:t>
            </a:r>
            <a:r>
              <a:rPr sz="1400" spc="105" dirty="0">
                <a:solidFill>
                  <a:srgbClr val="214D93"/>
                </a:solidFill>
                <a:latin typeface="Times New Roman"/>
                <a:cs typeface="Times New Roman"/>
                <a:hlinkClick r:id="rId4"/>
              </a:rPr>
              <a:t>khasmr@ker-holding.ru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22500" y="1116330"/>
            <a:ext cx="166687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0" dirty="0">
                <a:solidFill>
                  <a:srgbClr val="214D93"/>
                </a:solidFill>
                <a:latin typeface="Times New Roman"/>
                <a:cs typeface="Times New Roman"/>
                <a:hlinkClick r:id="rId5"/>
              </a:rPr>
              <a:t>www.ker-holding.com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5D8BDE7-5C30-4A74-050B-9BFBF909C99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E5C4EF-C975-3133-BEDA-7D1578120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396240"/>
            <a:ext cx="1066800" cy="106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5192" y="989052"/>
            <a:ext cx="5575935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5" dirty="0"/>
              <a:t>Organic, </a:t>
            </a:r>
            <a:r>
              <a:rPr spc="95" dirty="0"/>
              <a:t>science-intensive </a:t>
            </a:r>
            <a:r>
              <a:rPr spc="65" dirty="0"/>
              <a:t>production</a:t>
            </a:r>
            <a:r>
              <a:rPr spc="60" dirty="0"/>
              <a:t> </a:t>
            </a:r>
            <a:r>
              <a:rPr spc="95" dirty="0"/>
              <a:t>products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4115" y="1403497"/>
            <a:ext cx="9085580" cy="256603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5"/>
              </a:spcBef>
            </a:pPr>
            <a:r>
              <a:rPr sz="1400" spc="55" dirty="0">
                <a:latin typeface="Times New Roman"/>
                <a:cs typeface="Times New Roman"/>
              </a:rPr>
              <a:t>Complex </a:t>
            </a:r>
            <a:r>
              <a:rPr sz="1400" spc="60" dirty="0">
                <a:latin typeface="Times New Roman"/>
                <a:cs typeface="Times New Roman"/>
              </a:rPr>
              <a:t>organomineral </a:t>
            </a:r>
            <a:r>
              <a:rPr sz="1400" spc="5" dirty="0">
                <a:latin typeface="Times New Roman"/>
                <a:cs typeface="Times New Roman"/>
              </a:rPr>
              <a:t>fertilizer </a:t>
            </a:r>
            <a:r>
              <a:rPr sz="1400" spc="-5" dirty="0">
                <a:latin typeface="Times New Roman"/>
                <a:cs typeface="Times New Roman"/>
              </a:rPr>
              <a:t>with </a:t>
            </a:r>
            <a:r>
              <a:rPr sz="1400" spc="75" dirty="0">
                <a:latin typeface="Times New Roman"/>
                <a:cs typeface="Times New Roman"/>
              </a:rPr>
              <a:t>the </a:t>
            </a:r>
            <a:r>
              <a:rPr sz="1400" spc="125" dirty="0">
                <a:latin typeface="Times New Roman"/>
                <a:cs typeface="Times New Roman"/>
              </a:rPr>
              <a:t>use </a:t>
            </a:r>
            <a:r>
              <a:rPr sz="1400" spc="-15" dirty="0">
                <a:latin typeface="Times New Roman"/>
                <a:cs typeface="Times New Roman"/>
              </a:rPr>
              <a:t>of </a:t>
            </a:r>
            <a:r>
              <a:rPr sz="1400" spc="40" dirty="0">
                <a:latin typeface="Times New Roman"/>
                <a:cs typeface="Times New Roman"/>
              </a:rPr>
              <a:t>zeolite, diatomite </a:t>
            </a:r>
            <a:r>
              <a:rPr sz="1400" spc="35" dirty="0">
                <a:latin typeface="Times New Roman"/>
                <a:cs typeface="Times New Roman"/>
              </a:rPr>
              <a:t>is </a:t>
            </a:r>
            <a:r>
              <a:rPr sz="1400" spc="80" dirty="0">
                <a:latin typeface="Times New Roman"/>
                <a:cs typeface="Times New Roman"/>
              </a:rPr>
              <a:t>the </a:t>
            </a:r>
            <a:r>
              <a:rPr sz="1400" spc="90" dirty="0">
                <a:latin typeface="Times New Roman"/>
                <a:cs typeface="Times New Roman"/>
              </a:rPr>
              <a:t>basis </a:t>
            </a:r>
            <a:r>
              <a:rPr sz="1400" dirty="0">
                <a:latin typeface="Times New Roman"/>
                <a:cs typeface="Times New Roman"/>
              </a:rPr>
              <a:t>for </a:t>
            </a:r>
            <a:r>
              <a:rPr sz="1400" spc="40" dirty="0">
                <a:latin typeface="Times New Roman"/>
                <a:cs typeface="Times New Roman"/>
              </a:rPr>
              <a:t>ecological, </a:t>
            </a:r>
            <a:r>
              <a:rPr sz="1400" spc="50" dirty="0">
                <a:latin typeface="Times New Roman"/>
                <a:cs typeface="Times New Roman"/>
              </a:rPr>
              <a:t>organic </a:t>
            </a:r>
            <a:r>
              <a:rPr sz="1400" spc="30" dirty="0">
                <a:latin typeface="Times New Roman"/>
                <a:cs typeface="Times New Roman"/>
              </a:rPr>
              <a:t>farming.  </a:t>
            </a:r>
            <a:r>
              <a:rPr sz="1400" spc="-80" dirty="0">
                <a:latin typeface="Times New Roman"/>
                <a:cs typeface="Times New Roman"/>
              </a:rPr>
              <a:t>A   </a:t>
            </a:r>
            <a:r>
              <a:rPr sz="1400" spc="30" dirty="0">
                <a:latin typeface="Times New Roman"/>
                <a:cs typeface="Times New Roman"/>
              </a:rPr>
              <a:t>mixture  </a:t>
            </a:r>
            <a:r>
              <a:rPr sz="1400" dirty="0">
                <a:latin typeface="Times New Roman"/>
                <a:cs typeface="Times New Roman"/>
              </a:rPr>
              <a:t>of   </a:t>
            </a:r>
            <a:r>
              <a:rPr sz="1400" spc="20" dirty="0">
                <a:latin typeface="Times New Roman"/>
                <a:cs typeface="Times New Roman"/>
              </a:rPr>
              <a:t>poultry  </a:t>
            </a:r>
            <a:r>
              <a:rPr sz="1400" spc="90" dirty="0">
                <a:latin typeface="Times New Roman"/>
                <a:cs typeface="Times New Roman"/>
              </a:rPr>
              <a:t>manure  </a:t>
            </a:r>
            <a:r>
              <a:rPr sz="1400" spc="-5" dirty="0">
                <a:latin typeface="Times New Roman"/>
                <a:cs typeface="Times New Roman"/>
              </a:rPr>
              <a:t>with   </a:t>
            </a:r>
            <a:r>
              <a:rPr sz="1400" spc="50" dirty="0">
                <a:latin typeface="Times New Roman"/>
                <a:cs typeface="Times New Roman"/>
              </a:rPr>
              <a:t>natural  </a:t>
            </a:r>
            <a:r>
              <a:rPr sz="1400" spc="55" dirty="0">
                <a:latin typeface="Times New Roman"/>
                <a:cs typeface="Times New Roman"/>
              </a:rPr>
              <a:t>minerals  </a:t>
            </a:r>
            <a:r>
              <a:rPr sz="1400" spc="30" dirty="0">
                <a:latin typeface="Times New Roman"/>
                <a:cs typeface="Times New Roman"/>
              </a:rPr>
              <a:t>is  </a:t>
            </a:r>
            <a:r>
              <a:rPr sz="1400" spc="80" dirty="0">
                <a:latin typeface="Times New Roman"/>
                <a:cs typeface="Times New Roman"/>
              </a:rPr>
              <a:t>the  </a:t>
            </a:r>
            <a:r>
              <a:rPr sz="1400" spc="75" dirty="0">
                <a:latin typeface="Times New Roman"/>
                <a:cs typeface="Times New Roman"/>
              </a:rPr>
              <a:t>most  </a:t>
            </a:r>
            <a:r>
              <a:rPr sz="1400" spc="50" dirty="0">
                <a:latin typeface="Times New Roman"/>
                <a:cs typeface="Times New Roman"/>
              </a:rPr>
              <a:t>valuable  </a:t>
            </a:r>
            <a:r>
              <a:rPr sz="1400" spc="55" dirty="0">
                <a:latin typeface="Times New Roman"/>
                <a:cs typeface="Times New Roman"/>
              </a:rPr>
              <a:t>product  </a:t>
            </a:r>
            <a:r>
              <a:rPr sz="1400" spc="-5" dirty="0">
                <a:latin typeface="Times New Roman"/>
                <a:cs typeface="Times New Roman"/>
              </a:rPr>
              <a:t>for   </a:t>
            </a:r>
            <a:r>
              <a:rPr sz="1400" spc="50" dirty="0">
                <a:latin typeface="Times New Roman"/>
                <a:cs typeface="Times New Roman"/>
              </a:rPr>
              <a:t>restoring  </a:t>
            </a:r>
            <a:r>
              <a:rPr sz="1400" spc="15" dirty="0">
                <a:latin typeface="Times New Roman"/>
                <a:cs typeface="Times New Roman"/>
              </a:rPr>
              <a:t>soil   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fertility.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300"/>
              </a:lnSpc>
              <a:spcBef>
                <a:spcPts val="5"/>
              </a:spcBef>
            </a:pPr>
            <a:r>
              <a:rPr sz="1400" spc="75" dirty="0">
                <a:latin typeface="Times New Roman"/>
                <a:cs typeface="Times New Roman"/>
              </a:rPr>
              <a:t>The </a:t>
            </a:r>
            <a:r>
              <a:rPr sz="1400" spc="85" dirty="0">
                <a:latin typeface="Times New Roman"/>
                <a:cs typeface="Times New Roman"/>
              </a:rPr>
              <a:t>proposed </a:t>
            </a:r>
            <a:r>
              <a:rPr sz="1400" spc="5" dirty="0">
                <a:latin typeface="Times New Roman"/>
                <a:cs typeface="Times New Roman"/>
              </a:rPr>
              <a:t>fertilizer </a:t>
            </a:r>
            <a:r>
              <a:rPr sz="1400" spc="35" dirty="0">
                <a:latin typeface="Times New Roman"/>
                <a:cs typeface="Times New Roman"/>
              </a:rPr>
              <a:t>is </a:t>
            </a:r>
            <a:r>
              <a:rPr sz="1400" spc="155" dirty="0">
                <a:latin typeface="Times New Roman"/>
                <a:cs typeface="Times New Roman"/>
              </a:rPr>
              <a:t>a </a:t>
            </a:r>
            <a:r>
              <a:rPr sz="1400" spc="50" dirty="0">
                <a:latin typeface="Times New Roman"/>
                <a:cs typeface="Times New Roman"/>
              </a:rPr>
              <a:t>natural </a:t>
            </a:r>
            <a:r>
              <a:rPr sz="1400" spc="55" dirty="0">
                <a:latin typeface="Times New Roman"/>
                <a:cs typeface="Times New Roman"/>
              </a:rPr>
              <a:t>complex </a:t>
            </a:r>
            <a:r>
              <a:rPr sz="1400" spc="60" dirty="0">
                <a:latin typeface="Times New Roman"/>
                <a:cs typeface="Times New Roman"/>
              </a:rPr>
              <a:t>organomineral </a:t>
            </a:r>
            <a:r>
              <a:rPr sz="1400" spc="5" dirty="0">
                <a:latin typeface="Times New Roman"/>
                <a:cs typeface="Times New Roman"/>
              </a:rPr>
              <a:t>fertilizer </a:t>
            </a:r>
            <a:r>
              <a:rPr sz="1400" spc="55" dirty="0">
                <a:latin typeface="Times New Roman"/>
                <a:cs typeface="Times New Roman"/>
              </a:rPr>
              <a:t>that </a:t>
            </a:r>
            <a:r>
              <a:rPr sz="1400" spc="50" dirty="0">
                <a:latin typeface="Times New Roman"/>
                <a:cs typeface="Times New Roman"/>
              </a:rPr>
              <a:t>provides </a:t>
            </a:r>
            <a:r>
              <a:rPr sz="1400" spc="80" dirty="0">
                <a:latin typeface="Times New Roman"/>
                <a:cs typeface="Times New Roman"/>
              </a:rPr>
              <a:t>arable </a:t>
            </a:r>
            <a:r>
              <a:rPr sz="1400" spc="50" dirty="0">
                <a:latin typeface="Times New Roman"/>
                <a:cs typeface="Times New Roman"/>
              </a:rPr>
              <a:t>land </a:t>
            </a:r>
            <a:r>
              <a:rPr sz="1400" spc="-5" dirty="0">
                <a:latin typeface="Times New Roman"/>
                <a:cs typeface="Times New Roman"/>
              </a:rPr>
              <a:t>with </a:t>
            </a:r>
            <a:r>
              <a:rPr sz="1400" spc="80" dirty="0">
                <a:latin typeface="Times New Roman"/>
                <a:cs typeface="Times New Roman"/>
              </a:rPr>
              <a:t>the </a:t>
            </a:r>
            <a:r>
              <a:rPr sz="1400" spc="100" dirty="0">
                <a:latin typeface="Times New Roman"/>
                <a:cs typeface="Times New Roman"/>
              </a:rPr>
              <a:t>necessary  </a:t>
            </a:r>
            <a:r>
              <a:rPr sz="1400" spc="65" dirty="0">
                <a:latin typeface="Times New Roman"/>
                <a:cs typeface="Times New Roman"/>
              </a:rPr>
              <a:t>micro-macroelements </a:t>
            </a:r>
            <a:r>
              <a:rPr sz="1400" spc="25" dirty="0">
                <a:latin typeface="Times New Roman"/>
                <a:cs typeface="Times New Roman"/>
              </a:rPr>
              <a:t>involved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spc="75" dirty="0">
                <a:latin typeface="Times New Roman"/>
                <a:cs typeface="Times New Roman"/>
              </a:rPr>
              <a:t>the </a:t>
            </a:r>
            <a:r>
              <a:rPr sz="1400" spc="110" dirty="0">
                <a:latin typeface="Times New Roman"/>
                <a:cs typeface="Times New Roman"/>
              </a:rPr>
              <a:t>processes </a:t>
            </a:r>
            <a:r>
              <a:rPr sz="1400" spc="-5" dirty="0">
                <a:latin typeface="Times New Roman"/>
                <a:cs typeface="Times New Roman"/>
              </a:rPr>
              <a:t>of </a:t>
            </a:r>
            <a:r>
              <a:rPr sz="1400" spc="40" dirty="0">
                <a:latin typeface="Times New Roman"/>
                <a:cs typeface="Times New Roman"/>
              </a:rPr>
              <a:t>plant </a:t>
            </a:r>
            <a:r>
              <a:rPr sz="1400" spc="65" dirty="0">
                <a:latin typeface="Times New Roman"/>
                <a:cs typeface="Times New Roman"/>
              </a:rPr>
              <a:t>photosynthesis. </a:t>
            </a:r>
            <a:r>
              <a:rPr sz="1400" spc="30" dirty="0">
                <a:latin typeface="Times New Roman"/>
                <a:cs typeface="Times New Roman"/>
              </a:rPr>
              <a:t>Optimization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20" dirty="0">
                <a:latin typeface="Times New Roman"/>
                <a:cs typeface="Times New Roman"/>
              </a:rPr>
              <a:t>silicon </a:t>
            </a:r>
            <a:r>
              <a:rPr sz="1400" spc="15" dirty="0">
                <a:latin typeface="Times New Roman"/>
                <a:cs typeface="Times New Roman"/>
              </a:rPr>
              <a:t>nutrition </a:t>
            </a:r>
            <a:r>
              <a:rPr sz="1400" spc="90" dirty="0">
                <a:latin typeface="Times New Roman"/>
                <a:cs typeface="Times New Roman"/>
              </a:rPr>
              <a:t>increases  </a:t>
            </a:r>
            <a:r>
              <a:rPr sz="1400" spc="80" dirty="0">
                <a:latin typeface="Times New Roman"/>
                <a:cs typeface="Times New Roman"/>
              </a:rPr>
              <a:t>the </a:t>
            </a:r>
            <a:r>
              <a:rPr sz="1400" spc="20" dirty="0">
                <a:latin typeface="Times New Roman"/>
                <a:cs typeface="Times New Roman"/>
              </a:rPr>
              <a:t>efficiency </a:t>
            </a:r>
            <a:r>
              <a:rPr sz="1400" spc="-5" dirty="0">
                <a:latin typeface="Times New Roman"/>
                <a:cs typeface="Times New Roman"/>
              </a:rPr>
              <a:t>of </a:t>
            </a:r>
            <a:r>
              <a:rPr sz="1400" spc="70" dirty="0">
                <a:latin typeface="Times New Roman"/>
                <a:cs typeface="Times New Roman"/>
              </a:rPr>
              <a:t>photosynthesis </a:t>
            </a:r>
            <a:r>
              <a:rPr sz="1400" spc="100" dirty="0">
                <a:latin typeface="Times New Roman"/>
                <a:cs typeface="Times New Roman"/>
              </a:rPr>
              <a:t>and </a:t>
            </a:r>
            <a:r>
              <a:rPr sz="1400" spc="70" dirty="0">
                <a:latin typeface="Times New Roman"/>
                <a:cs typeface="Times New Roman"/>
              </a:rPr>
              <a:t>the </a:t>
            </a:r>
            <a:r>
              <a:rPr sz="1400" spc="5" dirty="0">
                <a:latin typeface="Times New Roman"/>
                <a:cs typeface="Times New Roman"/>
              </a:rPr>
              <a:t>activity </a:t>
            </a:r>
            <a:r>
              <a:rPr sz="1400" spc="-5" dirty="0">
                <a:latin typeface="Times New Roman"/>
                <a:cs typeface="Times New Roman"/>
              </a:rPr>
              <a:t>of </a:t>
            </a:r>
            <a:r>
              <a:rPr sz="1400" spc="75" dirty="0">
                <a:latin typeface="Times New Roman"/>
                <a:cs typeface="Times New Roman"/>
              </a:rPr>
              <a:t>the </a:t>
            </a:r>
            <a:r>
              <a:rPr sz="1400" spc="35" dirty="0">
                <a:latin typeface="Times New Roman"/>
                <a:cs typeface="Times New Roman"/>
              </a:rPr>
              <a:t>root </a:t>
            </a:r>
            <a:r>
              <a:rPr sz="1400" spc="90" dirty="0">
                <a:latin typeface="Times New Roman"/>
                <a:cs typeface="Times New Roman"/>
              </a:rPr>
              <a:t>system </a:t>
            </a:r>
            <a:r>
              <a:rPr sz="1400" dirty="0">
                <a:latin typeface="Times New Roman"/>
                <a:cs typeface="Times New Roman"/>
              </a:rPr>
              <a:t>In </a:t>
            </a:r>
            <a:r>
              <a:rPr sz="1400" spc="75" dirty="0">
                <a:latin typeface="Times New Roman"/>
                <a:cs typeface="Times New Roman"/>
              </a:rPr>
              <a:t>the </a:t>
            </a:r>
            <a:r>
              <a:rPr sz="1400" spc="20" dirty="0">
                <a:latin typeface="Times New Roman"/>
                <a:cs typeface="Times New Roman"/>
              </a:rPr>
              <a:t>poultry </a:t>
            </a:r>
            <a:r>
              <a:rPr sz="1400" spc="80" dirty="0">
                <a:latin typeface="Times New Roman"/>
                <a:cs typeface="Times New Roman"/>
              </a:rPr>
              <a:t>manure, </a:t>
            </a:r>
            <a:r>
              <a:rPr sz="1400" spc="70" dirty="0">
                <a:latin typeface="Times New Roman"/>
                <a:cs typeface="Times New Roman"/>
              </a:rPr>
              <a:t>when </a:t>
            </a:r>
            <a:r>
              <a:rPr sz="1400" spc="45" dirty="0">
                <a:latin typeface="Times New Roman"/>
                <a:cs typeface="Times New Roman"/>
              </a:rPr>
              <a:t>disinfected </a:t>
            </a:r>
            <a:r>
              <a:rPr sz="1400" spc="-5" dirty="0">
                <a:latin typeface="Times New Roman"/>
                <a:cs typeface="Times New Roman"/>
              </a:rPr>
              <a:t>with  </a:t>
            </a:r>
            <a:r>
              <a:rPr sz="1400" spc="50" dirty="0">
                <a:latin typeface="Times New Roman"/>
                <a:cs typeface="Times New Roman"/>
              </a:rPr>
              <a:t>microwave energy, </a:t>
            </a:r>
            <a:r>
              <a:rPr sz="1400" spc="45" dirty="0">
                <a:latin typeface="Times New Roman"/>
                <a:cs typeface="Times New Roman"/>
              </a:rPr>
              <a:t>protein </a:t>
            </a:r>
            <a:r>
              <a:rPr sz="1400" spc="35" dirty="0">
                <a:latin typeface="Times New Roman"/>
                <a:cs typeface="Times New Roman"/>
              </a:rPr>
              <a:t>is </a:t>
            </a:r>
            <a:r>
              <a:rPr sz="1400" spc="40" dirty="0">
                <a:latin typeface="Times New Roman"/>
                <a:cs typeface="Times New Roman"/>
              </a:rPr>
              <a:t>completely </a:t>
            </a:r>
            <a:r>
              <a:rPr sz="1400" spc="80" dirty="0">
                <a:latin typeface="Times New Roman"/>
                <a:cs typeface="Times New Roman"/>
              </a:rPr>
              <a:t>preserved, </a:t>
            </a:r>
            <a:r>
              <a:rPr sz="1400" spc="25" dirty="0">
                <a:latin typeface="Times New Roman"/>
                <a:cs typeface="Times New Roman"/>
              </a:rPr>
              <a:t>which </a:t>
            </a:r>
            <a:r>
              <a:rPr sz="1400" spc="45" dirty="0">
                <a:latin typeface="Times New Roman"/>
                <a:cs typeface="Times New Roman"/>
              </a:rPr>
              <a:t>is </a:t>
            </a:r>
            <a:r>
              <a:rPr sz="1400" spc="95" dirty="0">
                <a:latin typeface="Times New Roman"/>
                <a:cs typeface="Times New Roman"/>
              </a:rPr>
              <a:t>consumed </a:t>
            </a:r>
            <a:r>
              <a:rPr sz="1400" spc="40" dirty="0">
                <a:latin typeface="Times New Roman"/>
                <a:cs typeface="Times New Roman"/>
              </a:rPr>
              <a:t>by </a:t>
            </a:r>
            <a:r>
              <a:rPr sz="1400" spc="15" dirty="0">
                <a:latin typeface="Times New Roman"/>
                <a:cs typeface="Times New Roman"/>
              </a:rPr>
              <a:t>soil </a:t>
            </a:r>
            <a:r>
              <a:rPr sz="1400" spc="20" dirty="0">
                <a:latin typeface="Times New Roman"/>
                <a:cs typeface="Times New Roman"/>
              </a:rPr>
              <a:t>microflora, </a:t>
            </a:r>
            <a:r>
              <a:rPr sz="1400" spc="70" dirty="0">
                <a:latin typeface="Times New Roman"/>
                <a:cs typeface="Times New Roman"/>
              </a:rPr>
              <a:t>causing </a:t>
            </a:r>
            <a:r>
              <a:rPr sz="1400" spc="25" dirty="0">
                <a:latin typeface="Times New Roman"/>
                <a:cs typeface="Times New Roman"/>
              </a:rPr>
              <a:t>its </a:t>
            </a:r>
            <a:r>
              <a:rPr sz="1400" spc="45" dirty="0">
                <a:latin typeface="Times New Roman"/>
                <a:cs typeface="Times New Roman"/>
              </a:rPr>
              <a:t>rapid </a:t>
            </a:r>
            <a:r>
              <a:rPr sz="1400" spc="35" dirty="0">
                <a:latin typeface="Times New Roman"/>
                <a:cs typeface="Times New Roman"/>
              </a:rPr>
              <a:t>growth,  </a:t>
            </a:r>
            <a:r>
              <a:rPr sz="1400" spc="105" dirty="0">
                <a:latin typeface="Times New Roman"/>
                <a:cs typeface="Times New Roman"/>
              </a:rPr>
              <a:t>and </a:t>
            </a:r>
            <a:r>
              <a:rPr sz="1400" spc="25" dirty="0">
                <a:latin typeface="Times New Roman"/>
                <a:cs typeface="Times New Roman"/>
              </a:rPr>
              <a:t>their </a:t>
            </a:r>
            <a:r>
              <a:rPr sz="1400" spc="90" dirty="0">
                <a:latin typeface="Times New Roman"/>
                <a:cs typeface="Times New Roman"/>
              </a:rPr>
              <a:t>waste </a:t>
            </a:r>
            <a:r>
              <a:rPr sz="1400" spc="70" dirty="0">
                <a:latin typeface="Times New Roman"/>
                <a:cs typeface="Times New Roman"/>
              </a:rPr>
              <a:t>products </a:t>
            </a:r>
            <a:r>
              <a:rPr sz="1400" spc="105" dirty="0">
                <a:latin typeface="Times New Roman"/>
                <a:cs typeface="Times New Roman"/>
              </a:rPr>
              <a:t>are </a:t>
            </a:r>
            <a:r>
              <a:rPr sz="1400" spc="45" dirty="0">
                <a:latin typeface="Times New Roman"/>
                <a:cs typeface="Times New Roman"/>
              </a:rPr>
              <a:t>easily digestible </a:t>
            </a:r>
            <a:r>
              <a:rPr sz="1400" spc="20" dirty="0">
                <a:latin typeface="Times New Roman"/>
                <a:cs typeface="Times New Roman"/>
              </a:rPr>
              <a:t>NPK, </a:t>
            </a:r>
            <a:r>
              <a:rPr sz="1400" spc="75" dirty="0">
                <a:latin typeface="Times New Roman"/>
                <a:cs typeface="Times New Roman"/>
              </a:rPr>
              <a:t>the </a:t>
            </a:r>
            <a:r>
              <a:rPr sz="1400" spc="40" dirty="0">
                <a:latin typeface="Times New Roman"/>
                <a:cs typeface="Times New Roman"/>
              </a:rPr>
              <a:t>root </a:t>
            </a:r>
            <a:r>
              <a:rPr sz="1400" spc="95" dirty="0">
                <a:latin typeface="Times New Roman"/>
                <a:cs typeface="Times New Roman"/>
              </a:rPr>
              <a:t>zone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75" dirty="0">
                <a:latin typeface="Times New Roman"/>
                <a:cs typeface="Times New Roman"/>
              </a:rPr>
              <a:t>arable </a:t>
            </a:r>
            <a:r>
              <a:rPr sz="1400" spc="55" dirty="0">
                <a:latin typeface="Times New Roman"/>
                <a:cs typeface="Times New Roman"/>
              </a:rPr>
              <a:t>land </a:t>
            </a:r>
            <a:r>
              <a:rPr sz="1400" spc="30" dirty="0">
                <a:latin typeface="Times New Roman"/>
                <a:cs typeface="Times New Roman"/>
              </a:rPr>
              <a:t>is </a:t>
            </a:r>
            <a:r>
              <a:rPr sz="1400" spc="80" dirty="0">
                <a:latin typeface="Times New Roman"/>
                <a:cs typeface="Times New Roman"/>
              </a:rPr>
              <a:t>saturated, the </a:t>
            </a:r>
            <a:r>
              <a:rPr sz="1400" spc="50" dirty="0">
                <a:latin typeface="Times New Roman"/>
                <a:cs typeface="Times New Roman"/>
              </a:rPr>
              <a:t>entire </a:t>
            </a:r>
            <a:r>
              <a:rPr sz="1400" spc="40" dirty="0">
                <a:latin typeface="Times New Roman"/>
                <a:cs typeface="Times New Roman"/>
              </a:rPr>
              <a:t>spring-  </a:t>
            </a:r>
            <a:r>
              <a:rPr sz="1400" spc="90" dirty="0">
                <a:latin typeface="Times New Roman"/>
                <a:cs typeface="Times New Roman"/>
              </a:rPr>
              <a:t>summer </a:t>
            </a:r>
            <a:r>
              <a:rPr sz="1400" spc="60" dirty="0">
                <a:latin typeface="Times New Roman"/>
                <a:cs typeface="Times New Roman"/>
              </a:rPr>
              <a:t>vegetative </a:t>
            </a:r>
            <a:r>
              <a:rPr sz="1400" spc="50" dirty="0">
                <a:latin typeface="Times New Roman"/>
                <a:cs typeface="Times New Roman"/>
              </a:rPr>
              <a:t>period, </a:t>
            </a:r>
            <a:r>
              <a:rPr sz="1400" spc="70" dirty="0">
                <a:latin typeface="Times New Roman"/>
                <a:cs typeface="Times New Roman"/>
              </a:rPr>
              <a:t>ensuring </a:t>
            </a:r>
            <a:r>
              <a:rPr sz="1400" spc="75" dirty="0">
                <a:latin typeface="Times New Roman"/>
                <a:cs typeface="Times New Roman"/>
              </a:rPr>
              <a:t>the </a:t>
            </a:r>
            <a:r>
              <a:rPr sz="1400" spc="35" dirty="0">
                <a:latin typeface="Times New Roman"/>
                <a:cs typeface="Times New Roman"/>
              </a:rPr>
              <a:t>growth </a:t>
            </a:r>
            <a:r>
              <a:rPr sz="1400" spc="-5" dirty="0">
                <a:latin typeface="Times New Roman"/>
                <a:cs typeface="Times New Roman"/>
              </a:rPr>
              <a:t>of </a:t>
            </a:r>
            <a:r>
              <a:rPr sz="1400" spc="60" dirty="0">
                <a:latin typeface="Times New Roman"/>
                <a:cs typeface="Times New Roman"/>
              </a:rPr>
              <a:t>crop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yields.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68551" y="4390644"/>
            <a:ext cx="3407664" cy="2231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16167" y="4390644"/>
            <a:ext cx="3246119" cy="2231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7047" y="929640"/>
            <a:ext cx="1188719" cy="373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C88E03-C07D-F3ED-D9F1-7E47AE800F1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196" y="1484425"/>
            <a:ext cx="9288145" cy="97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pc="114" dirty="0"/>
              <a:t>The </a:t>
            </a:r>
            <a:r>
              <a:rPr spc="145" dirty="0"/>
              <a:t>announced </a:t>
            </a:r>
            <a:r>
              <a:rPr spc="55" dirty="0"/>
              <a:t>solution </a:t>
            </a:r>
            <a:r>
              <a:rPr spc="-5" dirty="0"/>
              <a:t>for </a:t>
            </a:r>
            <a:r>
              <a:rPr spc="110" dirty="0"/>
              <a:t>the </a:t>
            </a:r>
            <a:r>
              <a:rPr spc="114" dirty="0"/>
              <a:t>processing </a:t>
            </a:r>
            <a:r>
              <a:rPr spc="-10" dirty="0"/>
              <a:t>of </a:t>
            </a:r>
            <a:r>
              <a:rPr spc="130" dirty="0"/>
              <a:t>manure </a:t>
            </a:r>
            <a:r>
              <a:rPr spc="85" dirty="0"/>
              <a:t>provides </a:t>
            </a:r>
            <a:r>
              <a:rPr dirty="0"/>
              <a:t>for </a:t>
            </a:r>
            <a:r>
              <a:rPr spc="110" dirty="0"/>
              <a:t>the  </a:t>
            </a:r>
            <a:r>
              <a:rPr spc="75" dirty="0"/>
              <a:t>construction </a:t>
            </a:r>
            <a:r>
              <a:rPr spc="-10" dirty="0"/>
              <a:t>of </a:t>
            </a:r>
            <a:r>
              <a:rPr spc="235" dirty="0"/>
              <a:t>a </a:t>
            </a:r>
            <a:r>
              <a:rPr spc="70" dirty="0"/>
              <a:t>production </a:t>
            </a:r>
            <a:r>
              <a:rPr spc="80" dirty="0"/>
              <a:t>complex </a:t>
            </a:r>
            <a:r>
              <a:rPr spc="-5" dirty="0"/>
              <a:t>with </a:t>
            </a:r>
            <a:r>
              <a:rPr spc="235" dirty="0"/>
              <a:t>a </a:t>
            </a:r>
            <a:r>
              <a:rPr spc="85" dirty="0"/>
              <a:t>capacity </a:t>
            </a:r>
            <a:r>
              <a:rPr dirty="0"/>
              <a:t>of </a:t>
            </a:r>
            <a:r>
              <a:rPr spc="120" dirty="0"/>
              <a:t>50 </a:t>
            </a:r>
            <a:r>
              <a:rPr spc="114" dirty="0"/>
              <a:t>tons </a:t>
            </a:r>
            <a:r>
              <a:rPr spc="60" dirty="0"/>
              <a:t>to </a:t>
            </a:r>
            <a:r>
              <a:rPr spc="110" dirty="0"/>
              <a:t>550 </a:t>
            </a:r>
            <a:r>
              <a:rPr spc="120" dirty="0"/>
              <a:t>tons  </a:t>
            </a:r>
            <a:r>
              <a:rPr spc="110" dirty="0"/>
              <a:t>per </a:t>
            </a:r>
            <a:r>
              <a:rPr spc="105" dirty="0"/>
              <a:t>day </a:t>
            </a:r>
            <a:r>
              <a:rPr spc="-10" dirty="0"/>
              <a:t>of </a:t>
            </a:r>
            <a:r>
              <a:rPr spc="75" dirty="0"/>
              <a:t>organo-mineral </a:t>
            </a:r>
            <a:r>
              <a:rPr dirty="0"/>
              <a:t>fertilizer. </a:t>
            </a:r>
            <a:r>
              <a:rPr spc="114" dirty="0"/>
              <a:t>Raw </a:t>
            </a:r>
            <a:r>
              <a:rPr spc="85" dirty="0"/>
              <a:t>products: </a:t>
            </a:r>
            <a:r>
              <a:rPr spc="30" dirty="0"/>
              <a:t>poultry</a:t>
            </a:r>
            <a:r>
              <a:rPr spc="235" dirty="0"/>
              <a:t> </a:t>
            </a:r>
            <a:r>
              <a:rPr spc="120" dirty="0"/>
              <a:t>waste.</a:t>
            </a:r>
          </a:p>
        </p:txBody>
      </p:sp>
      <p:sp>
        <p:nvSpPr>
          <p:cNvPr id="3" name="object 3"/>
          <p:cNvSpPr/>
          <p:nvPr/>
        </p:nvSpPr>
        <p:spPr>
          <a:xfrm>
            <a:off x="885444" y="3317748"/>
            <a:ext cx="457200" cy="443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5444" y="3898391"/>
            <a:ext cx="457200" cy="445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1352" y="4447032"/>
            <a:ext cx="452627" cy="440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" y="5055107"/>
            <a:ext cx="454151" cy="435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2815">
              <a:lnSpc>
                <a:spcPct val="100000"/>
              </a:lnSpc>
            </a:pPr>
            <a:r>
              <a:rPr spc="75" dirty="0">
                <a:solidFill>
                  <a:srgbClr val="FF3B01"/>
                </a:solidFill>
              </a:rPr>
              <a:t>Golden </a:t>
            </a:r>
            <a:r>
              <a:rPr spc="95" dirty="0">
                <a:solidFill>
                  <a:srgbClr val="FF3B01"/>
                </a:solidFill>
              </a:rPr>
              <a:t>medal </a:t>
            </a:r>
            <a:r>
              <a:rPr spc="-10" dirty="0">
                <a:solidFill>
                  <a:srgbClr val="FF3B01"/>
                </a:solidFill>
              </a:rPr>
              <a:t>of </a:t>
            </a:r>
            <a:r>
              <a:rPr spc="105" dirty="0"/>
              <a:t>Russian </a:t>
            </a:r>
            <a:r>
              <a:rPr spc="30" dirty="0"/>
              <a:t>Agro-Industrial </a:t>
            </a:r>
            <a:r>
              <a:rPr spc="15" dirty="0"/>
              <a:t>Exhibition </a:t>
            </a:r>
            <a:r>
              <a:rPr spc="75" dirty="0"/>
              <a:t>Golden </a:t>
            </a:r>
            <a:r>
              <a:rPr spc="45" dirty="0"/>
              <a:t>Autumn </a:t>
            </a:r>
            <a:r>
              <a:rPr spc="125" dirty="0"/>
              <a:t>and </a:t>
            </a:r>
            <a:r>
              <a:rPr spc="75" dirty="0"/>
              <a:t>other</a:t>
            </a:r>
            <a:r>
              <a:rPr spc="-185" dirty="0"/>
              <a:t> </a:t>
            </a:r>
            <a:r>
              <a:rPr spc="110" dirty="0"/>
              <a:t>awards</a:t>
            </a:r>
          </a:p>
          <a:p>
            <a:pPr marL="932815" marR="1118870">
              <a:lnSpc>
                <a:spcPts val="4490"/>
              </a:lnSpc>
              <a:spcBef>
                <a:spcPts val="254"/>
              </a:spcBef>
            </a:pPr>
            <a:r>
              <a:rPr spc="80" dirty="0">
                <a:solidFill>
                  <a:srgbClr val="FF3B01"/>
                </a:solidFill>
              </a:rPr>
              <a:t>Tested </a:t>
            </a:r>
            <a:r>
              <a:rPr spc="125" dirty="0">
                <a:solidFill>
                  <a:srgbClr val="FF3B01"/>
                </a:solidFill>
              </a:rPr>
              <a:t>and </a:t>
            </a:r>
            <a:r>
              <a:rPr spc="80" dirty="0">
                <a:solidFill>
                  <a:srgbClr val="FF3B01"/>
                </a:solidFill>
              </a:rPr>
              <a:t>proven </a:t>
            </a:r>
            <a:r>
              <a:rPr spc="50" dirty="0">
                <a:solidFill>
                  <a:srgbClr val="FF3B01"/>
                </a:solidFill>
              </a:rPr>
              <a:t>to </a:t>
            </a:r>
            <a:r>
              <a:rPr spc="20" dirty="0">
                <a:solidFill>
                  <a:srgbClr val="FF3B01"/>
                </a:solidFill>
              </a:rPr>
              <a:t>work </a:t>
            </a:r>
            <a:r>
              <a:rPr spc="50" dirty="0"/>
              <a:t>nature-like </a:t>
            </a:r>
            <a:r>
              <a:rPr spc="65" dirty="0"/>
              <a:t>technology </a:t>
            </a:r>
            <a:r>
              <a:rPr dirty="0"/>
              <a:t>for </a:t>
            </a:r>
            <a:r>
              <a:rPr spc="60" dirty="0"/>
              <a:t>restoring </a:t>
            </a:r>
            <a:r>
              <a:rPr spc="70" dirty="0"/>
              <a:t>land </a:t>
            </a:r>
            <a:r>
              <a:rPr spc="-25" dirty="0"/>
              <a:t>fertility  </a:t>
            </a:r>
            <a:r>
              <a:rPr spc="95" dirty="0">
                <a:solidFill>
                  <a:srgbClr val="FF3B01"/>
                </a:solidFill>
              </a:rPr>
              <a:t>Launched </a:t>
            </a:r>
            <a:r>
              <a:rPr spc="125" dirty="0">
                <a:solidFill>
                  <a:srgbClr val="FF3B01"/>
                </a:solidFill>
              </a:rPr>
              <a:t>and </a:t>
            </a:r>
            <a:r>
              <a:rPr spc="50" dirty="0">
                <a:solidFill>
                  <a:srgbClr val="FF3B01"/>
                </a:solidFill>
              </a:rPr>
              <a:t>running </a:t>
            </a:r>
            <a:r>
              <a:rPr spc="70" dirty="0">
                <a:solidFill>
                  <a:srgbClr val="FF3B01"/>
                </a:solidFill>
              </a:rPr>
              <a:t>successfully </a:t>
            </a:r>
            <a:r>
              <a:rPr spc="70" dirty="0"/>
              <a:t>unparalleled</a:t>
            </a:r>
            <a:r>
              <a:rPr spc="-65" dirty="0"/>
              <a:t> </a:t>
            </a:r>
            <a:r>
              <a:rPr spc="55" dirty="0"/>
              <a:t>production</a:t>
            </a:r>
          </a:p>
          <a:p>
            <a:pPr marL="271145">
              <a:lnSpc>
                <a:spcPct val="100000"/>
              </a:lnSpc>
              <a:spcBef>
                <a:spcPts val="30"/>
              </a:spcBef>
            </a:pPr>
            <a:endParaRPr sz="1800"/>
          </a:p>
          <a:p>
            <a:pPr marL="932815">
              <a:lnSpc>
                <a:spcPct val="100000"/>
              </a:lnSpc>
            </a:pPr>
            <a:r>
              <a:rPr spc="80" dirty="0">
                <a:solidFill>
                  <a:srgbClr val="FF3B01"/>
                </a:solidFill>
              </a:rPr>
              <a:t>Obtained </a:t>
            </a:r>
            <a:r>
              <a:rPr spc="-10" dirty="0">
                <a:solidFill>
                  <a:srgbClr val="FF3B01"/>
                </a:solidFill>
              </a:rPr>
              <a:t>all </a:t>
            </a:r>
            <a:r>
              <a:rPr spc="125" dirty="0">
                <a:solidFill>
                  <a:srgbClr val="FF3B01"/>
                </a:solidFill>
              </a:rPr>
              <a:t>necessary </a:t>
            </a:r>
            <a:r>
              <a:rPr spc="65" dirty="0">
                <a:solidFill>
                  <a:srgbClr val="FF3B01"/>
                </a:solidFill>
              </a:rPr>
              <a:t>permits, </a:t>
            </a:r>
            <a:r>
              <a:rPr spc="55" dirty="0"/>
              <a:t>certificates </a:t>
            </a:r>
            <a:r>
              <a:rPr spc="-10" dirty="0"/>
              <a:t>of </a:t>
            </a:r>
            <a:r>
              <a:rPr spc="25" dirty="0"/>
              <a:t>conformity </a:t>
            </a:r>
            <a:r>
              <a:rPr spc="125" dirty="0"/>
              <a:t>and </a:t>
            </a:r>
            <a:r>
              <a:rPr spc="120" dirty="0"/>
              <a:t>acts </a:t>
            </a:r>
            <a:r>
              <a:rPr dirty="0"/>
              <a:t>of</a:t>
            </a:r>
            <a:r>
              <a:rPr spc="-80" dirty="0"/>
              <a:t> </a:t>
            </a:r>
            <a:r>
              <a:rPr spc="60" dirty="0"/>
              <a:t>implementation</a:t>
            </a:r>
          </a:p>
          <a:p>
            <a:pPr marL="271145">
              <a:lnSpc>
                <a:spcPct val="100000"/>
              </a:lnSpc>
              <a:spcBef>
                <a:spcPts val="40"/>
              </a:spcBef>
            </a:pPr>
            <a:endParaRPr sz="2800"/>
          </a:p>
          <a:p>
            <a:pPr marL="283845" marR="440690">
              <a:lnSpc>
                <a:spcPct val="100000"/>
              </a:lnSpc>
            </a:pPr>
            <a:r>
              <a:rPr spc="-100" dirty="0"/>
              <a:t>A </a:t>
            </a:r>
            <a:r>
              <a:rPr spc="55" dirty="0"/>
              <a:t>technological </a:t>
            </a:r>
            <a:r>
              <a:rPr spc="75" dirty="0"/>
              <a:t>breakthrough </a:t>
            </a:r>
            <a:r>
              <a:rPr spc="-5" dirty="0"/>
              <a:t>in </a:t>
            </a:r>
            <a:r>
              <a:rPr spc="95" dirty="0"/>
              <a:t>the </a:t>
            </a:r>
            <a:r>
              <a:rPr spc="65" dirty="0"/>
              <a:t>restoration </a:t>
            </a:r>
            <a:r>
              <a:rPr spc="-10" dirty="0"/>
              <a:t>of </a:t>
            </a:r>
            <a:r>
              <a:rPr spc="15" dirty="0"/>
              <a:t>soil </a:t>
            </a:r>
            <a:r>
              <a:rPr spc="-25" dirty="0"/>
              <a:t>fertility </a:t>
            </a:r>
            <a:r>
              <a:rPr spc="105" dirty="0"/>
              <a:t>and, </a:t>
            </a:r>
            <a:r>
              <a:rPr spc="185" dirty="0"/>
              <a:t>as </a:t>
            </a:r>
            <a:r>
              <a:rPr spc="195" dirty="0"/>
              <a:t>a </a:t>
            </a:r>
            <a:r>
              <a:rPr spc="55" dirty="0"/>
              <a:t>result </a:t>
            </a:r>
            <a:r>
              <a:rPr spc="-10" dirty="0"/>
              <a:t>of </a:t>
            </a:r>
            <a:r>
              <a:rPr spc="45" dirty="0"/>
              <a:t>this  </a:t>
            </a:r>
            <a:r>
              <a:rPr spc="55" dirty="0"/>
              <a:t>project, </a:t>
            </a:r>
            <a:r>
              <a:rPr spc="50" dirty="0"/>
              <a:t>obtaining </a:t>
            </a:r>
            <a:r>
              <a:rPr spc="150" dirty="0"/>
              <a:t>an </a:t>
            </a:r>
            <a:r>
              <a:rPr spc="50" dirty="0"/>
              <a:t>environmentally </a:t>
            </a:r>
            <a:r>
              <a:rPr spc="10" dirty="0"/>
              <a:t>friendly</a:t>
            </a:r>
            <a:r>
              <a:rPr spc="-114" dirty="0"/>
              <a:t> </a:t>
            </a:r>
            <a:r>
              <a:rPr spc="60" dirty="0"/>
              <a:t>product.</a:t>
            </a:r>
          </a:p>
        </p:txBody>
      </p:sp>
      <p:sp>
        <p:nvSpPr>
          <p:cNvPr id="8" name="object 8"/>
          <p:cNvSpPr/>
          <p:nvPr/>
        </p:nvSpPr>
        <p:spPr>
          <a:xfrm>
            <a:off x="9147047" y="929640"/>
            <a:ext cx="1188719" cy="3733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7114E4-B12B-24FD-2581-393C030344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921" y="996188"/>
            <a:ext cx="2911475" cy="260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ct val="100000"/>
              </a:lnSpc>
            </a:pPr>
            <a:r>
              <a:rPr sz="700" spc="15" dirty="0">
                <a:solidFill>
                  <a:srgbClr val="151316"/>
                </a:solidFill>
                <a:latin typeface="Arial"/>
                <a:cs typeface="Arial"/>
              </a:rPr>
              <a:t>1-Mixer</a:t>
            </a:r>
            <a:endParaRPr sz="700">
              <a:latin typeface="Arial"/>
              <a:cs typeface="Arial"/>
            </a:endParaRPr>
          </a:p>
          <a:p>
            <a:pPr marL="15875" marR="1804670" indent="-1905">
              <a:lnSpc>
                <a:spcPct val="128600"/>
              </a:lnSpc>
            </a:pPr>
            <a:r>
              <a:rPr sz="700" spc="5" dirty="0">
                <a:solidFill>
                  <a:srgbClr val="151316"/>
                </a:solidFill>
                <a:latin typeface="Arial"/>
                <a:cs typeface="Arial"/>
              </a:rPr>
              <a:t>2- </a:t>
            </a:r>
            <a:r>
              <a:rPr sz="700" spc="-5" dirty="0">
                <a:solidFill>
                  <a:srgbClr val="151316"/>
                </a:solidFill>
                <a:latin typeface="Arial"/>
                <a:cs typeface="Arial"/>
              </a:rPr>
              <a:t>Debagger </a:t>
            </a:r>
            <a:r>
              <a:rPr sz="700" spc="-10" dirty="0">
                <a:solidFill>
                  <a:srgbClr val="282628"/>
                </a:solidFill>
                <a:latin typeface="Arial"/>
                <a:cs typeface="Arial"/>
              </a:rPr>
              <a:t>with </a:t>
            </a:r>
            <a:r>
              <a:rPr sz="700" spc="-10" dirty="0">
                <a:solidFill>
                  <a:srgbClr val="151316"/>
                </a:solidFill>
                <a:latin typeface="Arial"/>
                <a:cs typeface="Arial"/>
              </a:rPr>
              <a:t>dispenser  </a:t>
            </a:r>
            <a:r>
              <a:rPr sz="700" dirty="0">
                <a:solidFill>
                  <a:srgbClr val="151316"/>
                </a:solidFill>
                <a:latin typeface="Arial"/>
                <a:cs typeface="Arial"/>
              </a:rPr>
              <a:t>3- </a:t>
            </a:r>
            <a:r>
              <a:rPr sz="700" spc="-5" dirty="0">
                <a:solidFill>
                  <a:srgbClr val="151316"/>
                </a:solidFill>
                <a:latin typeface="Arial"/>
                <a:cs typeface="Arial"/>
              </a:rPr>
              <a:t>Iron</a:t>
            </a:r>
            <a:r>
              <a:rPr sz="700" spc="-55" dirty="0">
                <a:solidFill>
                  <a:srgbClr val="151316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151316"/>
                </a:solidFill>
                <a:latin typeface="Arial"/>
                <a:cs typeface="Arial"/>
              </a:rPr>
              <a:t>separator</a:t>
            </a:r>
            <a:endParaRPr sz="7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265"/>
              </a:spcBef>
            </a:pPr>
            <a:r>
              <a:rPr sz="700" spc="-5" dirty="0">
                <a:solidFill>
                  <a:srgbClr val="151316"/>
                </a:solidFill>
                <a:latin typeface="Arial"/>
                <a:cs typeface="Arial"/>
              </a:rPr>
              <a:t>4; </a:t>
            </a:r>
            <a:r>
              <a:rPr sz="700" spc="5" dirty="0">
                <a:solidFill>
                  <a:srgbClr val="151316"/>
                </a:solidFill>
                <a:latin typeface="Arial"/>
                <a:cs typeface="Arial"/>
              </a:rPr>
              <a:t>23 </a:t>
            </a:r>
            <a:r>
              <a:rPr sz="700" spc="10" dirty="0">
                <a:solidFill>
                  <a:srgbClr val="151316"/>
                </a:solidFill>
                <a:latin typeface="Arial"/>
                <a:cs typeface="Arial"/>
              </a:rPr>
              <a:t>- </a:t>
            </a:r>
            <a:r>
              <a:rPr sz="700" spc="-10" dirty="0">
                <a:solidFill>
                  <a:srgbClr val="151316"/>
                </a:solidFill>
                <a:latin typeface="Arial"/>
                <a:cs typeface="Arial"/>
              </a:rPr>
              <a:t>Belt</a:t>
            </a:r>
            <a:r>
              <a:rPr sz="700" spc="-80" dirty="0">
                <a:solidFill>
                  <a:srgbClr val="151316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151316"/>
                </a:solidFill>
                <a:latin typeface="Arial"/>
                <a:cs typeface="Arial"/>
              </a:rPr>
              <a:t>conveyor</a:t>
            </a:r>
            <a:endParaRPr sz="7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240"/>
              </a:spcBef>
            </a:pPr>
            <a:r>
              <a:rPr sz="700" dirty="0">
                <a:solidFill>
                  <a:srgbClr val="151316"/>
                </a:solidFill>
                <a:latin typeface="Arial"/>
                <a:cs typeface="Arial"/>
              </a:rPr>
              <a:t>5- </a:t>
            </a:r>
            <a:r>
              <a:rPr sz="700" spc="-15" dirty="0">
                <a:solidFill>
                  <a:srgbClr val="151316"/>
                </a:solidFill>
                <a:latin typeface="Arial"/>
                <a:cs typeface="Arial"/>
              </a:rPr>
              <a:t>IR </a:t>
            </a:r>
            <a:r>
              <a:rPr sz="700" spc="-10" dirty="0">
                <a:solidFill>
                  <a:srgbClr val="151316"/>
                </a:solidFill>
                <a:latin typeface="Arial"/>
                <a:cs typeface="Arial"/>
              </a:rPr>
              <a:t>drying </a:t>
            </a:r>
            <a:r>
              <a:rPr sz="700" dirty="0">
                <a:solidFill>
                  <a:srgbClr val="282628"/>
                </a:solidFill>
                <a:latin typeface="Arial"/>
                <a:cs typeface="Arial"/>
              </a:rPr>
              <a:t>(5</a:t>
            </a:r>
            <a:r>
              <a:rPr sz="700" spc="-30" dirty="0">
                <a:solidFill>
                  <a:srgbClr val="282628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151316"/>
                </a:solidFill>
                <a:latin typeface="Arial"/>
                <a:cs typeface="Arial"/>
              </a:rPr>
              <a:t>layers)</a:t>
            </a:r>
            <a:endParaRPr sz="7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60"/>
              </a:spcBef>
            </a:pPr>
            <a:r>
              <a:rPr sz="700" spc="5" dirty="0">
                <a:solidFill>
                  <a:srgbClr val="151316"/>
                </a:solidFill>
                <a:latin typeface="Arial"/>
                <a:cs typeface="Arial"/>
              </a:rPr>
              <a:t>6</a:t>
            </a:r>
            <a:r>
              <a:rPr sz="700" spc="5" dirty="0">
                <a:solidFill>
                  <a:srgbClr val="3F3F3F"/>
                </a:solidFill>
                <a:latin typeface="Arial"/>
                <a:cs typeface="Arial"/>
              </a:rPr>
              <a:t>; </a:t>
            </a:r>
            <a:r>
              <a:rPr sz="700" spc="5" dirty="0">
                <a:solidFill>
                  <a:srgbClr val="151316"/>
                </a:solidFill>
                <a:latin typeface="Arial"/>
                <a:cs typeface="Arial"/>
              </a:rPr>
              <a:t>10- </a:t>
            </a:r>
            <a:r>
              <a:rPr sz="700" spc="-5" dirty="0">
                <a:solidFill>
                  <a:srgbClr val="151316"/>
                </a:solidFill>
                <a:latin typeface="Arial"/>
                <a:cs typeface="Arial"/>
              </a:rPr>
              <a:t>Z-shaped scraper</a:t>
            </a:r>
            <a:r>
              <a:rPr sz="700" spc="50" dirty="0">
                <a:solidFill>
                  <a:srgbClr val="151316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282628"/>
                </a:solidFill>
                <a:latin typeface="Arial"/>
                <a:cs typeface="Arial"/>
              </a:rPr>
              <a:t>conveyor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700" spc="20" dirty="0">
                <a:solidFill>
                  <a:srgbClr val="151316"/>
                </a:solidFill>
                <a:latin typeface="Arial"/>
                <a:cs typeface="Arial"/>
              </a:rPr>
              <a:t>7- </a:t>
            </a:r>
            <a:r>
              <a:rPr sz="700" spc="-10" dirty="0">
                <a:solidFill>
                  <a:srgbClr val="151316"/>
                </a:solidFill>
                <a:latin typeface="Arial"/>
                <a:cs typeface="Arial"/>
              </a:rPr>
              <a:t>Microwave</a:t>
            </a:r>
            <a:r>
              <a:rPr sz="700" spc="-35" dirty="0">
                <a:solidFill>
                  <a:srgbClr val="151316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151316"/>
                </a:solidFill>
                <a:latin typeface="Arial"/>
                <a:cs typeface="Arial"/>
              </a:rPr>
              <a:t>installation</a:t>
            </a:r>
            <a:endParaRPr sz="700">
              <a:latin typeface="Arial"/>
              <a:cs typeface="Arial"/>
            </a:endParaRPr>
          </a:p>
          <a:p>
            <a:pPr marL="13335" marR="1612265" indent="2540">
              <a:lnSpc>
                <a:spcPct val="131400"/>
              </a:lnSpc>
            </a:pPr>
            <a:r>
              <a:rPr sz="700" dirty="0">
                <a:solidFill>
                  <a:srgbClr val="151316"/>
                </a:solidFill>
                <a:latin typeface="Arial"/>
                <a:cs typeface="Arial"/>
              </a:rPr>
              <a:t>9- </a:t>
            </a:r>
            <a:r>
              <a:rPr sz="700" spc="-10" dirty="0">
                <a:solidFill>
                  <a:srgbClr val="151316"/>
                </a:solidFill>
                <a:latin typeface="Arial"/>
                <a:cs typeface="Arial"/>
              </a:rPr>
              <a:t>Chillers </a:t>
            </a:r>
            <a:r>
              <a:rPr sz="700" spc="-5" dirty="0">
                <a:solidFill>
                  <a:srgbClr val="151316"/>
                </a:solidFill>
                <a:latin typeface="Arial"/>
                <a:cs typeface="Arial"/>
              </a:rPr>
              <a:t>for cooling generators  </a:t>
            </a:r>
            <a:r>
              <a:rPr sz="700" spc="5" dirty="0">
                <a:solidFill>
                  <a:srgbClr val="151316"/>
                </a:solidFill>
                <a:latin typeface="Arial"/>
                <a:cs typeface="Arial"/>
              </a:rPr>
              <a:t>11- </a:t>
            </a:r>
            <a:r>
              <a:rPr sz="700" spc="-5" dirty="0">
                <a:solidFill>
                  <a:srgbClr val="151316"/>
                </a:solidFill>
                <a:latin typeface="Arial"/>
                <a:cs typeface="Arial"/>
              </a:rPr>
              <a:t>IR </a:t>
            </a:r>
            <a:r>
              <a:rPr sz="700" spc="-10" dirty="0">
                <a:solidFill>
                  <a:srgbClr val="151316"/>
                </a:solidFill>
                <a:latin typeface="Arial"/>
                <a:cs typeface="Arial"/>
              </a:rPr>
              <a:t>drying </a:t>
            </a:r>
            <a:r>
              <a:rPr sz="700" dirty="0">
                <a:solidFill>
                  <a:srgbClr val="151316"/>
                </a:solidFill>
                <a:latin typeface="Arial"/>
                <a:cs typeface="Arial"/>
              </a:rPr>
              <a:t>(3</a:t>
            </a:r>
            <a:r>
              <a:rPr sz="700" spc="-30" dirty="0">
                <a:solidFill>
                  <a:srgbClr val="151316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151316"/>
                </a:solidFill>
                <a:latin typeface="Arial"/>
                <a:cs typeface="Arial"/>
              </a:rPr>
              <a:t>layers)</a:t>
            </a:r>
            <a:endParaRPr sz="7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40"/>
              </a:spcBef>
            </a:pPr>
            <a:r>
              <a:rPr sz="700" spc="10" dirty="0">
                <a:solidFill>
                  <a:srgbClr val="151316"/>
                </a:solidFill>
                <a:latin typeface="Arial"/>
                <a:cs typeface="Arial"/>
              </a:rPr>
              <a:t>12</a:t>
            </a:r>
            <a:r>
              <a:rPr sz="700" spc="10" dirty="0">
                <a:solidFill>
                  <a:srgbClr val="3F3F3F"/>
                </a:solidFill>
                <a:latin typeface="Arial"/>
                <a:cs typeface="Arial"/>
              </a:rPr>
              <a:t>; </a:t>
            </a:r>
            <a:r>
              <a:rPr sz="700" spc="5" dirty="0">
                <a:solidFill>
                  <a:srgbClr val="151316"/>
                </a:solidFill>
                <a:latin typeface="Arial"/>
                <a:cs typeface="Arial"/>
              </a:rPr>
              <a:t>14; </a:t>
            </a:r>
            <a:r>
              <a:rPr sz="700" spc="10" dirty="0">
                <a:solidFill>
                  <a:srgbClr val="151316"/>
                </a:solidFill>
                <a:latin typeface="Arial"/>
                <a:cs typeface="Arial"/>
              </a:rPr>
              <a:t>17</a:t>
            </a:r>
            <a:r>
              <a:rPr sz="700" spc="10" dirty="0">
                <a:solidFill>
                  <a:srgbClr val="3F3F3F"/>
                </a:solidFill>
                <a:latin typeface="Arial"/>
                <a:cs typeface="Arial"/>
              </a:rPr>
              <a:t>; </a:t>
            </a:r>
            <a:r>
              <a:rPr sz="700" spc="5" dirty="0">
                <a:solidFill>
                  <a:srgbClr val="151316"/>
                </a:solidFill>
                <a:latin typeface="Arial"/>
                <a:cs typeface="Arial"/>
              </a:rPr>
              <a:t>19; 25; </a:t>
            </a:r>
            <a:r>
              <a:rPr sz="700" spc="10" dirty="0">
                <a:solidFill>
                  <a:srgbClr val="151316"/>
                </a:solidFill>
                <a:latin typeface="Arial"/>
                <a:cs typeface="Arial"/>
              </a:rPr>
              <a:t>27</a:t>
            </a:r>
            <a:r>
              <a:rPr sz="700" spc="10" dirty="0">
                <a:solidFill>
                  <a:srgbClr val="3F3F3F"/>
                </a:solidFill>
                <a:latin typeface="Arial"/>
                <a:cs typeface="Arial"/>
              </a:rPr>
              <a:t>; </a:t>
            </a:r>
            <a:r>
              <a:rPr sz="700" spc="15" dirty="0">
                <a:solidFill>
                  <a:srgbClr val="151316"/>
                </a:solidFill>
                <a:latin typeface="Arial"/>
                <a:cs typeface="Arial"/>
              </a:rPr>
              <a:t>29-Z-shaped </a:t>
            </a:r>
            <a:r>
              <a:rPr sz="700" spc="-10" dirty="0">
                <a:solidFill>
                  <a:srgbClr val="151316"/>
                </a:solidFill>
                <a:latin typeface="Arial"/>
                <a:cs typeface="Arial"/>
              </a:rPr>
              <a:t>belt conveyor </a:t>
            </a:r>
            <a:r>
              <a:rPr sz="700" spc="-10" dirty="0">
                <a:solidFill>
                  <a:srgbClr val="282628"/>
                </a:solidFill>
                <a:latin typeface="Arial"/>
                <a:cs typeface="Arial"/>
              </a:rPr>
              <a:t>with </a:t>
            </a:r>
            <a:r>
              <a:rPr sz="700" spc="-5" dirty="0">
                <a:solidFill>
                  <a:srgbClr val="151316"/>
                </a:solidFill>
                <a:latin typeface="Arial"/>
                <a:cs typeface="Arial"/>
              </a:rPr>
              <a:t>corrugated</a:t>
            </a:r>
            <a:r>
              <a:rPr sz="700" spc="150" dirty="0">
                <a:solidFill>
                  <a:srgbClr val="151316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151316"/>
                </a:solidFill>
                <a:latin typeface="Arial"/>
                <a:cs typeface="Arial"/>
              </a:rPr>
              <a:t>board</a:t>
            </a:r>
            <a:endParaRPr sz="7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35"/>
              </a:spcBef>
            </a:pPr>
            <a:r>
              <a:rPr sz="700" spc="10" dirty="0">
                <a:solidFill>
                  <a:srgbClr val="151316"/>
                </a:solidFill>
                <a:latin typeface="Arial"/>
                <a:cs typeface="Arial"/>
              </a:rPr>
              <a:t>13</a:t>
            </a:r>
            <a:r>
              <a:rPr sz="700" spc="10" dirty="0">
                <a:solidFill>
                  <a:srgbClr val="3F3F3F"/>
                </a:solidFill>
                <a:latin typeface="Arial"/>
                <a:cs typeface="Arial"/>
              </a:rPr>
              <a:t>; </a:t>
            </a:r>
            <a:r>
              <a:rPr sz="700" spc="10" dirty="0">
                <a:solidFill>
                  <a:srgbClr val="151316"/>
                </a:solidFill>
                <a:latin typeface="Arial"/>
                <a:cs typeface="Arial"/>
              </a:rPr>
              <a:t>28- </a:t>
            </a:r>
            <a:r>
              <a:rPr sz="700" dirty="0">
                <a:solidFill>
                  <a:srgbClr val="151316"/>
                </a:solidFill>
                <a:latin typeface="Arial"/>
                <a:cs typeface="Arial"/>
              </a:rPr>
              <a:t>Drum</a:t>
            </a:r>
            <a:r>
              <a:rPr sz="700" spc="-85" dirty="0">
                <a:solidFill>
                  <a:srgbClr val="151316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151316"/>
                </a:solidFill>
                <a:latin typeface="Arial"/>
                <a:cs typeface="Arial"/>
              </a:rPr>
              <a:t>cooler</a:t>
            </a:r>
            <a:endParaRPr sz="7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60"/>
              </a:spcBef>
            </a:pPr>
            <a:r>
              <a:rPr sz="700" spc="10" dirty="0">
                <a:solidFill>
                  <a:srgbClr val="151316"/>
                </a:solidFill>
                <a:latin typeface="Arial"/>
                <a:cs typeface="Arial"/>
              </a:rPr>
              <a:t>15</a:t>
            </a:r>
            <a:r>
              <a:rPr sz="700" spc="10" dirty="0">
                <a:solidFill>
                  <a:srgbClr val="3F3F3F"/>
                </a:solidFill>
                <a:latin typeface="Arial"/>
                <a:cs typeface="Arial"/>
              </a:rPr>
              <a:t>; </a:t>
            </a:r>
            <a:r>
              <a:rPr sz="700" spc="10" dirty="0">
                <a:solidFill>
                  <a:srgbClr val="151316"/>
                </a:solidFill>
                <a:latin typeface="Arial"/>
                <a:cs typeface="Arial"/>
              </a:rPr>
              <a:t>24-</a:t>
            </a:r>
            <a:r>
              <a:rPr sz="700" spc="-125" dirty="0">
                <a:solidFill>
                  <a:srgbClr val="151316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151316"/>
                </a:solidFill>
                <a:latin typeface="Arial"/>
                <a:cs typeface="Arial"/>
              </a:rPr>
              <a:t>Crusher</a:t>
            </a:r>
            <a:endParaRPr sz="7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235"/>
              </a:spcBef>
            </a:pPr>
            <a:r>
              <a:rPr sz="700" spc="5" dirty="0">
                <a:solidFill>
                  <a:srgbClr val="151316"/>
                </a:solidFill>
                <a:latin typeface="Arial"/>
                <a:cs typeface="Arial"/>
              </a:rPr>
              <a:t>16- </a:t>
            </a:r>
            <a:r>
              <a:rPr sz="700" spc="-10" dirty="0">
                <a:solidFill>
                  <a:srgbClr val="151316"/>
                </a:solidFill>
                <a:latin typeface="Arial"/>
                <a:cs typeface="Arial"/>
              </a:rPr>
              <a:t>Vibrating </a:t>
            </a:r>
            <a:r>
              <a:rPr sz="700" spc="-15" dirty="0">
                <a:solidFill>
                  <a:srgbClr val="151316"/>
                </a:solidFill>
                <a:latin typeface="Arial"/>
                <a:cs typeface="Arial"/>
              </a:rPr>
              <a:t>sieve</a:t>
            </a:r>
            <a:endParaRPr sz="700">
              <a:latin typeface="Arial"/>
              <a:cs typeface="Arial"/>
            </a:endParaRPr>
          </a:p>
          <a:p>
            <a:pPr marL="13970" marR="1478280" indent="-1270">
              <a:lnSpc>
                <a:spcPct val="128600"/>
              </a:lnSpc>
              <a:spcBef>
                <a:spcPts val="20"/>
              </a:spcBef>
            </a:pPr>
            <a:r>
              <a:rPr sz="700" spc="5" dirty="0">
                <a:solidFill>
                  <a:srgbClr val="151316"/>
                </a:solidFill>
                <a:latin typeface="Arial"/>
                <a:cs typeface="Arial"/>
              </a:rPr>
              <a:t>18- </a:t>
            </a:r>
            <a:r>
              <a:rPr sz="700" spc="-5" dirty="0">
                <a:solidFill>
                  <a:srgbClr val="151316"/>
                </a:solidFill>
                <a:latin typeface="Arial"/>
                <a:cs typeface="Arial"/>
              </a:rPr>
              <a:t>Buffer hopper </a:t>
            </a:r>
            <a:r>
              <a:rPr sz="700" spc="-10" dirty="0">
                <a:solidFill>
                  <a:srgbClr val="151316"/>
                </a:solidFill>
                <a:latin typeface="Arial"/>
                <a:cs typeface="Arial"/>
              </a:rPr>
              <a:t>with </a:t>
            </a:r>
            <a:r>
              <a:rPr sz="700" spc="-5" dirty="0">
                <a:solidFill>
                  <a:srgbClr val="151316"/>
                </a:solidFill>
                <a:latin typeface="Arial"/>
                <a:cs typeface="Arial"/>
              </a:rPr>
              <a:t>screw </a:t>
            </a:r>
            <a:r>
              <a:rPr sz="700" spc="-15" dirty="0">
                <a:solidFill>
                  <a:srgbClr val="151316"/>
                </a:solidFill>
                <a:latin typeface="Arial"/>
                <a:cs typeface="Arial"/>
              </a:rPr>
              <a:t>feeder  </a:t>
            </a:r>
            <a:r>
              <a:rPr sz="700" dirty="0">
                <a:solidFill>
                  <a:srgbClr val="151316"/>
                </a:solidFill>
                <a:latin typeface="Arial"/>
                <a:cs typeface="Arial"/>
              </a:rPr>
              <a:t>20- </a:t>
            </a:r>
            <a:r>
              <a:rPr sz="700" spc="-5" dirty="0">
                <a:solidFill>
                  <a:srgbClr val="151316"/>
                </a:solidFill>
                <a:latin typeface="Arial"/>
                <a:cs typeface="Arial"/>
              </a:rPr>
              <a:t>Dust </a:t>
            </a:r>
            <a:r>
              <a:rPr sz="700" spc="-10" dirty="0">
                <a:solidFill>
                  <a:srgbClr val="151316"/>
                </a:solidFill>
                <a:latin typeface="Arial"/>
                <a:cs typeface="Arial"/>
              </a:rPr>
              <a:t>extraction</a:t>
            </a:r>
            <a:r>
              <a:rPr sz="700" spc="55" dirty="0">
                <a:solidFill>
                  <a:srgbClr val="151316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151316"/>
                </a:solidFill>
                <a:latin typeface="Arial"/>
                <a:cs typeface="Arial"/>
              </a:rPr>
              <a:t>cyclones</a:t>
            </a:r>
            <a:endParaRPr sz="7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40"/>
              </a:spcBef>
              <a:buAutoNum type="arabicPlain" startAt="21"/>
              <a:tabLst>
                <a:tab pos="171450" algn="l"/>
              </a:tabLst>
            </a:pPr>
            <a:r>
              <a:rPr sz="700" spc="-5" dirty="0">
                <a:solidFill>
                  <a:srgbClr val="151316"/>
                </a:solidFill>
                <a:latin typeface="Arial"/>
                <a:cs typeface="Arial"/>
              </a:rPr>
              <a:t>Steam</a:t>
            </a:r>
            <a:r>
              <a:rPr sz="700" spc="-65" dirty="0">
                <a:solidFill>
                  <a:srgbClr val="151316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151316"/>
                </a:solidFill>
                <a:latin typeface="Arial"/>
                <a:cs typeface="Arial"/>
              </a:rPr>
              <a:t>scrubber</a:t>
            </a:r>
            <a:endParaRPr sz="700">
              <a:latin typeface="Arial"/>
              <a:cs typeface="Arial"/>
            </a:endParaRPr>
          </a:p>
          <a:p>
            <a:pPr marL="13970" marR="1504315">
              <a:lnSpc>
                <a:spcPct val="128600"/>
              </a:lnSpc>
              <a:spcBef>
                <a:spcPts val="25"/>
              </a:spcBef>
              <a:buAutoNum type="arabicPlain" startAt="21"/>
              <a:tabLst>
                <a:tab pos="172720" algn="l"/>
              </a:tabLst>
            </a:pPr>
            <a:r>
              <a:rPr sz="700" spc="-5" dirty="0">
                <a:solidFill>
                  <a:srgbClr val="151316"/>
                </a:solidFill>
                <a:latin typeface="Arial"/>
                <a:cs typeface="Arial"/>
              </a:rPr>
              <a:t>Accumulator </a:t>
            </a:r>
            <a:r>
              <a:rPr sz="700" spc="5" dirty="0">
                <a:solidFill>
                  <a:srgbClr val="151316"/>
                </a:solidFill>
                <a:latin typeface="Arial"/>
                <a:cs typeface="Arial"/>
              </a:rPr>
              <a:t>of </a:t>
            </a:r>
            <a:r>
              <a:rPr sz="700" dirty="0">
                <a:solidFill>
                  <a:srgbClr val="151316"/>
                </a:solidFill>
                <a:latin typeface="Arial"/>
                <a:cs typeface="Arial"/>
              </a:rPr>
              <a:t>ammonia </a:t>
            </a:r>
            <a:r>
              <a:rPr sz="700" spc="-15" dirty="0">
                <a:solidFill>
                  <a:srgbClr val="151316"/>
                </a:solidFill>
                <a:latin typeface="Arial"/>
                <a:cs typeface="Arial"/>
              </a:rPr>
              <a:t>water  </a:t>
            </a:r>
            <a:r>
              <a:rPr sz="700" dirty="0">
                <a:solidFill>
                  <a:srgbClr val="151316"/>
                </a:solidFill>
                <a:latin typeface="Arial"/>
                <a:cs typeface="Arial"/>
              </a:rPr>
              <a:t>26-</a:t>
            </a:r>
            <a:r>
              <a:rPr sz="700" spc="-50" dirty="0">
                <a:solidFill>
                  <a:srgbClr val="151316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151316"/>
                </a:solidFill>
                <a:latin typeface="Arial"/>
                <a:cs typeface="Arial"/>
              </a:rPr>
              <a:t>Granulator</a:t>
            </a:r>
            <a:endParaRPr sz="7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240"/>
              </a:spcBef>
            </a:pPr>
            <a:r>
              <a:rPr sz="700" spc="-5" dirty="0">
                <a:solidFill>
                  <a:srgbClr val="151316"/>
                </a:solidFill>
                <a:latin typeface="Arial"/>
                <a:cs typeface="Arial"/>
              </a:rPr>
              <a:t>30- Packing </a:t>
            </a:r>
            <a:r>
              <a:rPr sz="700" spc="5" dirty="0">
                <a:solidFill>
                  <a:srgbClr val="151316"/>
                </a:solidFill>
                <a:latin typeface="Arial"/>
                <a:cs typeface="Arial"/>
              </a:rPr>
              <a:t>of</a:t>
            </a:r>
            <a:r>
              <a:rPr sz="700" spc="-5" dirty="0">
                <a:solidFill>
                  <a:srgbClr val="151316"/>
                </a:solidFill>
                <a:latin typeface="Arial"/>
                <a:cs typeface="Arial"/>
              </a:rPr>
              <a:t> BIG-BAGs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14686" y="1011428"/>
            <a:ext cx="630555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5" dirty="0">
                <a:solidFill>
                  <a:srgbClr val="C8C8C4"/>
                </a:solidFill>
                <a:latin typeface="Arial"/>
                <a:cs typeface="Arial"/>
              </a:rPr>
              <a:t>GROUP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2DF007-3F43-3F7F-226D-F913A09518E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0322" y="1208699"/>
            <a:ext cx="5899785" cy="818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6045" marR="5080" indent="-1363980">
              <a:lnSpc>
                <a:spcPct val="125200"/>
              </a:lnSpc>
            </a:pPr>
            <a:r>
              <a:rPr spc="50" dirty="0"/>
              <a:t>Technical </a:t>
            </a:r>
            <a:r>
              <a:rPr spc="65" dirty="0"/>
              <a:t>indicators </a:t>
            </a:r>
            <a:r>
              <a:rPr dirty="0"/>
              <a:t>of </a:t>
            </a:r>
            <a:r>
              <a:rPr spc="120" dirty="0"/>
              <a:t>the </a:t>
            </a:r>
            <a:r>
              <a:rPr spc="65" dirty="0"/>
              <a:t>plant </a:t>
            </a:r>
            <a:r>
              <a:rPr dirty="0"/>
              <a:t>for </a:t>
            </a:r>
            <a:r>
              <a:rPr spc="110" dirty="0"/>
              <a:t>the </a:t>
            </a:r>
            <a:r>
              <a:rPr spc="65" dirty="0"/>
              <a:t>production  </a:t>
            </a:r>
            <a:r>
              <a:rPr spc="-10" dirty="0"/>
              <a:t>of </a:t>
            </a:r>
            <a:r>
              <a:rPr spc="85" dirty="0"/>
              <a:t>organomineral</a:t>
            </a:r>
            <a:r>
              <a:rPr spc="120" dirty="0"/>
              <a:t> </a:t>
            </a:r>
            <a:r>
              <a:rPr spc="30" dirty="0"/>
              <a:t>fertilizers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2473451"/>
            <a:ext cx="8849867" cy="922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5695" y="2735580"/>
            <a:ext cx="9938003" cy="269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795" y="2980944"/>
            <a:ext cx="9796271" cy="3805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6478" y="2464754"/>
            <a:ext cx="4479290" cy="164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14325" indent="31750">
              <a:lnSpc>
                <a:spcPct val="123600"/>
              </a:lnSpc>
            </a:pPr>
            <a:r>
              <a:rPr sz="1400" spc="55" dirty="0">
                <a:latin typeface="Times New Roman"/>
                <a:cs typeface="Times New Roman"/>
              </a:rPr>
              <a:t>Production complex </a:t>
            </a:r>
            <a:r>
              <a:rPr sz="1400" spc="120" dirty="0">
                <a:latin typeface="Times New Roman"/>
                <a:cs typeface="Times New Roman"/>
              </a:rPr>
              <a:t>area </a:t>
            </a:r>
            <a:r>
              <a:rPr sz="1400" spc="35" dirty="0">
                <a:latin typeface="Times New Roman"/>
                <a:cs typeface="Times New Roman"/>
              </a:rPr>
              <a:t>is </a:t>
            </a:r>
            <a:r>
              <a:rPr sz="1400" spc="20" dirty="0">
                <a:latin typeface="Times New Roman"/>
                <a:cs typeface="Times New Roman"/>
              </a:rPr>
              <a:t>from </a:t>
            </a:r>
            <a:r>
              <a:rPr sz="1400" spc="50" dirty="0">
                <a:latin typeface="Times New Roman"/>
                <a:cs typeface="Times New Roman"/>
              </a:rPr>
              <a:t>1100 </a:t>
            </a:r>
            <a:r>
              <a:rPr sz="1400" spc="40" dirty="0">
                <a:latin typeface="Times New Roman"/>
                <a:cs typeface="Times New Roman"/>
              </a:rPr>
              <a:t>to </a:t>
            </a:r>
            <a:r>
              <a:rPr sz="1400" spc="75" dirty="0">
                <a:latin typeface="Times New Roman"/>
                <a:cs typeface="Times New Roman"/>
              </a:rPr>
              <a:t>2000 </a:t>
            </a:r>
            <a:r>
              <a:rPr sz="1400" spc="90" dirty="0">
                <a:latin typeface="Times New Roman"/>
                <a:cs typeface="Times New Roman"/>
              </a:rPr>
              <a:t>sq.</a:t>
            </a:r>
            <a:r>
              <a:rPr sz="1400" spc="-220" dirty="0">
                <a:latin typeface="Times New Roman"/>
                <a:cs typeface="Times New Roman"/>
              </a:rPr>
              <a:t> </a:t>
            </a:r>
            <a:r>
              <a:rPr sz="1400" spc="80" dirty="0">
                <a:latin typeface="Times New Roman"/>
                <a:cs typeface="Times New Roman"/>
              </a:rPr>
              <a:t>m  </a:t>
            </a:r>
            <a:r>
              <a:rPr sz="1400" spc="35" dirty="0">
                <a:latin typeface="Times New Roman"/>
                <a:cs typeface="Times New Roman"/>
              </a:rPr>
              <a:t>Height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80" dirty="0">
                <a:latin typeface="Times New Roman"/>
                <a:cs typeface="Times New Roman"/>
              </a:rPr>
              <a:t>8 </a:t>
            </a:r>
            <a:r>
              <a:rPr sz="1400" spc="55" dirty="0">
                <a:latin typeface="Times New Roman"/>
                <a:cs typeface="Times New Roman"/>
              </a:rPr>
              <a:t>m. </a:t>
            </a:r>
            <a:r>
              <a:rPr sz="1400" spc="20" dirty="0">
                <a:latin typeface="Times New Roman"/>
                <a:cs typeface="Times New Roman"/>
              </a:rPr>
              <a:t>Width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80" dirty="0">
                <a:latin typeface="Times New Roman"/>
                <a:cs typeface="Times New Roman"/>
              </a:rPr>
              <a:t>18 m </a:t>
            </a:r>
            <a:r>
              <a:rPr sz="1400" spc="35" dirty="0">
                <a:latin typeface="Times New Roman"/>
                <a:cs typeface="Times New Roman"/>
              </a:rPr>
              <a:t>long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20" dirty="0">
                <a:latin typeface="Times New Roman"/>
                <a:cs typeface="Times New Roman"/>
              </a:rPr>
              <a:t>from </a:t>
            </a:r>
            <a:r>
              <a:rPr sz="1400" spc="75" dirty="0">
                <a:latin typeface="Times New Roman"/>
                <a:cs typeface="Times New Roman"/>
              </a:rPr>
              <a:t>60 </a:t>
            </a:r>
            <a:r>
              <a:rPr sz="1400" spc="40" dirty="0">
                <a:latin typeface="Times New Roman"/>
                <a:cs typeface="Times New Roman"/>
              </a:rPr>
              <a:t>to </a:t>
            </a:r>
            <a:r>
              <a:rPr sz="1400" spc="45" dirty="0">
                <a:latin typeface="Times New Roman"/>
                <a:cs typeface="Times New Roman"/>
              </a:rPr>
              <a:t>110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80" dirty="0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  <a:p>
            <a:pPr marL="12700" marR="378460">
              <a:lnSpc>
                <a:spcPct val="100000"/>
              </a:lnSpc>
              <a:spcBef>
                <a:spcPts val="265"/>
              </a:spcBef>
            </a:pPr>
            <a:r>
              <a:rPr sz="1400" spc="25" dirty="0">
                <a:latin typeface="Times New Roman"/>
                <a:cs typeface="Times New Roman"/>
              </a:rPr>
              <a:t>Productivity </a:t>
            </a:r>
            <a:r>
              <a:rPr sz="1400" spc="-5" dirty="0">
                <a:latin typeface="Times New Roman"/>
                <a:cs typeface="Times New Roman"/>
              </a:rPr>
              <a:t>for </a:t>
            </a:r>
            <a:r>
              <a:rPr sz="1400" spc="50" dirty="0">
                <a:latin typeface="Times New Roman"/>
                <a:cs typeface="Times New Roman"/>
              </a:rPr>
              <a:t>raw </a:t>
            </a:r>
            <a:r>
              <a:rPr sz="1400" spc="60" dirty="0">
                <a:latin typeface="Times New Roman"/>
                <a:cs typeface="Times New Roman"/>
              </a:rPr>
              <a:t>materials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20" dirty="0">
                <a:latin typeface="Times New Roman"/>
                <a:cs typeface="Times New Roman"/>
              </a:rPr>
              <a:t>from </a:t>
            </a:r>
            <a:r>
              <a:rPr sz="1400" spc="80" dirty="0">
                <a:latin typeface="Times New Roman"/>
                <a:cs typeface="Times New Roman"/>
              </a:rPr>
              <a:t>50 </a:t>
            </a:r>
            <a:r>
              <a:rPr sz="1400" spc="75" dirty="0">
                <a:latin typeface="Times New Roman"/>
                <a:cs typeface="Times New Roman"/>
              </a:rPr>
              <a:t>tons per </a:t>
            </a:r>
            <a:r>
              <a:rPr sz="1400" spc="80" dirty="0">
                <a:latin typeface="Times New Roman"/>
                <a:cs typeface="Times New Roman"/>
              </a:rPr>
              <a:t>day  </a:t>
            </a:r>
            <a:r>
              <a:rPr sz="1400" spc="5" dirty="0">
                <a:latin typeface="Times New Roman"/>
                <a:cs typeface="Times New Roman"/>
              </a:rPr>
              <a:t>Humidity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50" dirty="0">
                <a:latin typeface="Times New Roman"/>
                <a:cs typeface="Times New Roman"/>
              </a:rPr>
              <a:t>raw </a:t>
            </a:r>
            <a:r>
              <a:rPr sz="1400" spc="60" dirty="0">
                <a:latin typeface="Times New Roman"/>
                <a:cs typeface="Times New Roman"/>
              </a:rPr>
              <a:t>materials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80" dirty="0">
                <a:latin typeface="Times New Roman"/>
                <a:cs typeface="Times New Roman"/>
              </a:rPr>
              <a:t>up </a:t>
            </a:r>
            <a:r>
              <a:rPr sz="1400" spc="40" dirty="0">
                <a:latin typeface="Times New Roman"/>
                <a:cs typeface="Times New Roman"/>
              </a:rPr>
              <a:t>to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75%</a:t>
            </a:r>
            <a:endParaRPr sz="1400">
              <a:latin typeface="Times New Roman"/>
              <a:cs typeface="Times New Roman"/>
            </a:endParaRPr>
          </a:p>
          <a:p>
            <a:pPr marL="12700" marR="876935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Humidity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80" dirty="0">
                <a:latin typeface="Times New Roman"/>
                <a:cs typeface="Times New Roman"/>
              </a:rPr>
              <a:t>the </a:t>
            </a:r>
            <a:r>
              <a:rPr sz="1400" spc="40" dirty="0">
                <a:latin typeface="Times New Roman"/>
                <a:cs typeface="Times New Roman"/>
              </a:rPr>
              <a:t>finished </a:t>
            </a:r>
            <a:r>
              <a:rPr sz="1400" spc="55" dirty="0">
                <a:latin typeface="Times New Roman"/>
                <a:cs typeface="Times New Roman"/>
              </a:rPr>
              <a:t>product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80" dirty="0">
                <a:latin typeface="Times New Roman"/>
                <a:cs typeface="Times New Roman"/>
              </a:rPr>
              <a:t>10 </a:t>
            </a:r>
            <a:r>
              <a:rPr sz="1400" spc="55" dirty="0">
                <a:latin typeface="Times New Roman"/>
                <a:cs typeface="Times New Roman"/>
              </a:rPr>
              <a:t>-12%  </a:t>
            </a:r>
            <a:r>
              <a:rPr sz="1400" spc="30" dirty="0">
                <a:latin typeface="Times New Roman"/>
                <a:cs typeface="Times New Roman"/>
              </a:rPr>
              <a:t>Electric </a:t>
            </a:r>
            <a:r>
              <a:rPr sz="1400" spc="55" dirty="0">
                <a:latin typeface="Times New Roman"/>
                <a:cs typeface="Times New Roman"/>
              </a:rPr>
              <a:t>power </a:t>
            </a:r>
            <a:r>
              <a:rPr sz="1400" spc="65" dirty="0">
                <a:latin typeface="Times New Roman"/>
                <a:cs typeface="Times New Roman"/>
              </a:rPr>
              <a:t>consumption </a:t>
            </a:r>
            <a:r>
              <a:rPr sz="1400" dirty="0">
                <a:latin typeface="Times New Roman"/>
                <a:cs typeface="Times New Roman"/>
              </a:rPr>
              <a:t>- </a:t>
            </a:r>
            <a:r>
              <a:rPr sz="1400" spc="75" dirty="0">
                <a:latin typeface="Times New Roman"/>
                <a:cs typeface="Times New Roman"/>
              </a:rPr>
              <a:t>up </a:t>
            </a:r>
            <a:r>
              <a:rPr sz="1400" spc="40" dirty="0">
                <a:latin typeface="Times New Roman"/>
                <a:cs typeface="Times New Roman"/>
              </a:rPr>
              <a:t>to </a:t>
            </a:r>
            <a:r>
              <a:rPr sz="1400" spc="75" dirty="0">
                <a:latin typeface="Times New Roman"/>
                <a:cs typeface="Times New Roman"/>
              </a:rPr>
              <a:t>200 </a:t>
            </a:r>
            <a:r>
              <a:rPr sz="1400" dirty="0">
                <a:latin typeface="Times New Roman"/>
                <a:cs typeface="Times New Roman"/>
              </a:rPr>
              <a:t>kW /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75" dirty="0">
                <a:latin typeface="Times New Roman"/>
                <a:cs typeface="Times New Roman"/>
              </a:rPr>
              <a:t>The </a:t>
            </a:r>
            <a:r>
              <a:rPr sz="1400" spc="100" dirty="0">
                <a:latin typeface="Times New Roman"/>
                <a:cs typeface="Times New Roman"/>
              </a:rPr>
              <a:t>management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45" dirty="0">
                <a:latin typeface="Times New Roman"/>
                <a:cs typeface="Times New Roman"/>
              </a:rPr>
              <a:t>production </a:t>
            </a:r>
            <a:r>
              <a:rPr sz="1400" spc="110" dirty="0">
                <a:latin typeface="Times New Roman"/>
                <a:cs typeface="Times New Roman"/>
              </a:rPr>
              <a:t>processes </a:t>
            </a:r>
            <a:r>
              <a:rPr sz="1400" spc="45" dirty="0">
                <a:latin typeface="Times New Roman"/>
                <a:cs typeface="Times New Roman"/>
              </a:rPr>
              <a:t>is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1400" spc="80" dirty="0">
                <a:latin typeface="Times New Roman"/>
                <a:cs typeface="Times New Roman"/>
              </a:rPr>
              <a:t>automated.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46520" y="4447032"/>
            <a:ext cx="3749040" cy="2124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3439" y="4447032"/>
            <a:ext cx="3851148" cy="2124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7047" y="929640"/>
            <a:ext cx="1188719" cy="3733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9CD143A-D618-DA73-70D5-E4EA3C2DE66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1715" marR="5080" indent="-1874520">
              <a:lnSpc>
                <a:spcPct val="125200"/>
              </a:lnSpc>
            </a:pPr>
            <a:r>
              <a:rPr spc="110" dirty="0"/>
              <a:t>Results </a:t>
            </a:r>
            <a:r>
              <a:rPr spc="-10" dirty="0"/>
              <a:t>of </a:t>
            </a:r>
            <a:r>
              <a:rPr spc="110" dirty="0"/>
              <a:t>the </a:t>
            </a:r>
            <a:r>
              <a:rPr spc="195" dirty="0"/>
              <a:t>use </a:t>
            </a:r>
            <a:r>
              <a:rPr dirty="0"/>
              <a:t>of </a:t>
            </a:r>
            <a:r>
              <a:rPr spc="50" dirty="0"/>
              <a:t>recycling </a:t>
            </a:r>
            <a:r>
              <a:rPr spc="165" dirty="0"/>
              <a:t>processes </a:t>
            </a:r>
            <a:r>
              <a:rPr spc="5" dirty="0"/>
              <a:t>in </a:t>
            </a:r>
            <a:r>
              <a:rPr spc="120" dirty="0"/>
              <a:t>the</a:t>
            </a:r>
            <a:r>
              <a:rPr spc="-55" dirty="0"/>
              <a:t> </a:t>
            </a:r>
            <a:r>
              <a:rPr spc="65" dirty="0"/>
              <a:t>production  </a:t>
            </a:r>
            <a:r>
              <a:rPr spc="-10" dirty="0"/>
              <a:t>of </a:t>
            </a:r>
            <a:r>
              <a:rPr spc="85" dirty="0"/>
              <a:t>organomineral</a:t>
            </a:r>
            <a:r>
              <a:rPr spc="120" dirty="0"/>
              <a:t> </a:t>
            </a:r>
            <a:r>
              <a:rPr spc="30" dirty="0"/>
              <a:t>fertilizers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676" y="2222249"/>
            <a:ext cx="6542405" cy="3566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-10" dirty="0">
                <a:latin typeface="Times New Roman"/>
                <a:cs typeface="Times New Roman"/>
              </a:rPr>
              <a:t>ENVIRONMENTAL</a:t>
            </a:r>
            <a:endParaRPr sz="1750">
              <a:latin typeface="Times New Roman"/>
              <a:cs typeface="Times New Roman"/>
            </a:endParaRPr>
          </a:p>
          <a:p>
            <a:pPr marL="12700" marR="5080">
              <a:lnSpc>
                <a:spcPct val="111500"/>
              </a:lnSpc>
              <a:spcBef>
                <a:spcPts val="10"/>
              </a:spcBef>
            </a:pPr>
            <a:r>
              <a:rPr sz="1750" spc="75" dirty="0">
                <a:latin typeface="Times New Roman"/>
                <a:cs typeface="Times New Roman"/>
              </a:rPr>
              <a:t>Accelerated </a:t>
            </a:r>
            <a:r>
              <a:rPr sz="1750" spc="114" dirty="0">
                <a:latin typeface="Times New Roman"/>
                <a:cs typeface="Times New Roman"/>
              </a:rPr>
              <a:t>waste </a:t>
            </a:r>
            <a:r>
              <a:rPr sz="1750" spc="80" dirty="0">
                <a:latin typeface="Times New Roman"/>
                <a:cs typeface="Times New Roman"/>
              </a:rPr>
              <a:t>disposal </a:t>
            </a:r>
            <a:r>
              <a:rPr sz="1750" spc="30" dirty="0">
                <a:latin typeface="Times New Roman"/>
                <a:cs typeface="Times New Roman"/>
              </a:rPr>
              <a:t>= </a:t>
            </a:r>
            <a:r>
              <a:rPr sz="1750" spc="105" dirty="0">
                <a:latin typeface="Times New Roman"/>
                <a:cs typeface="Times New Roman"/>
              </a:rPr>
              <a:t>reduced </a:t>
            </a:r>
            <a:r>
              <a:rPr sz="1750" spc="120" dirty="0">
                <a:latin typeface="Times New Roman"/>
                <a:cs typeface="Times New Roman"/>
              </a:rPr>
              <a:t>greenhouse </a:t>
            </a:r>
            <a:r>
              <a:rPr sz="1750" spc="160" dirty="0">
                <a:latin typeface="Times New Roman"/>
                <a:cs typeface="Times New Roman"/>
              </a:rPr>
              <a:t>gas</a:t>
            </a:r>
            <a:r>
              <a:rPr sz="1750" spc="-85" dirty="0">
                <a:latin typeface="Times New Roman"/>
                <a:cs typeface="Times New Roman"/>
              </a:rPr>
              <a:t> </a:t>
            </a:r>
            <a:r>
              <a:rPr sz="1750" spc="85" dirty="0">
                <a:latin typeface="Times New Roman"/>
                <a:cs typeface="Times New Roman"/>
              </a:rPr>
              <a:t>emissions.  </a:t>
            </a:r>
            <a:r>
              <a:rPr sz="1750" spc="65" dirty="0">
                <a:latin typeface="Times New Roman"/>
                <a:cs typeface="Times New Roman"/>
              </a:rPr>
              <a:t>Complex </a:t>
            </a:r>
            <a:r>
              <a:rPr sz="1750" spc="70" dirty="0">
                <a:latin typeface="Times New Roman"/>
                <a:cs typeface="Times New Roman"/>
              </a:rPr>
              <a:t>organomineral </a:t>
            </a:r>
            <a:r>
              <a:rPr sz="1750" spc="25" dirty="0">
                <a:latin typeface="Times New Roman"/>
                <a:cs typeface="Times New Roman"/>
              </a:rPr>
              <a:t>fertilizers </a:t>
            </a:r>
            <a:r>
              <a:rPr sz="1750" spc="30" dirty="0">
                <a:latin typeface="Times New Roman"/>
                <a:cs typeface="Times New Roman"/>
              </a:rPr>
              <a:t>= </a:t>
            </a:r>
            <a:r>
              <a:rPr sz="1750" spc="85" dirty="0">
                <a:latin typeface="Times New Roman"/>
                <a:cs typeface="Times New Roman"/>
              </a:rPr>
              <a:t>regeneration </a:t>
            </a:r>
            <a:r>
              <a:rPr sz="1750" dirty="0">
                <a:latin typeface="Times New Roman"/>
                <a:cs typeface="Times New Roman"/>
              </a:rPr>
              <a:t>of </a:t>
            </a:r>
            <a:r>
              <a:rPr sz="1750" spc="95" dirty="0">
                <a:latin typeface="Times New Roman"/>
                <a:cs typeface="Times New Roman"/>
              </a:rPr>
              <a:t>arable</a:t>
            </a:r>
            <a:r>
              <a:rPr sz="1750" spc="70" dirty="0">
                <a:latin typeface="Times New Roman"/>
                <a:cs typeface="Times New Roman"/>
              </a:rPr>
              <a:t> </a:t>
            </a:r>
            <a:r>
              <a:rPr sz="1750" spc="60" dirty="0">
                <a:latin typeface="Times New Roman"/>
                <a:cs typeface="Times New Roman"/>
              </a:rPr>
              <a:t>land.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750" spc="70" dirty="0">
                <a:latin typeface="Times New Roman"/>
                <a:cs typeface="Times New Roman"/>
              </a:rPr>
              <a:t>Reduction </a:t>
            </a:r>
            <a:r>
              <a:rPr sz="1750" dirty="0">
                <a:latin typeface="Times New Roman"/>
                <a:cs typeface="Times New Roman"/>
              </a:rPr>
              <a:t>of </a:t>
            </a:r>
            <a:r>
              <a:rPr sz="1750" spc="65" dirty="0">
                <a:latin typeface="Times New Roman"/>
                <a:cs typeface="Times New Roman"/>
              </a:rPr>
              <a:t>environmental </a:t>
            </a:r>
            <a:r>
              <a:rPr sz="1750" spc="15" dirty="0">
                <a:latin typeface="Times New Roman"/>
                <a:cs typeface="Times New Roman"/>
              </a:rPr>
              <a:t>pollution </a:t>
            </a:r>
            <a:r>
              <a:rPr sz="1750" spc="30" dirty="0">
                <a:latin typeface="Times New Roman"/>
                <a:cs typeface="Times New Roman"/>
              </a:rPr>
              <a:t>= </a:t>
            </a:r>
            <a:r>
              <a:rPr sz="1750" spc="40" dirty="0">
                <a:latin typeface="Times New Roman"/>
                <a:cs typeface="Times New Roman"/>
              </a:rPr>
              <a:t>comfort </a:t>
            </a:r>
            <a:r>
              <a:rPr sz="1750" spc="-10" dirty="0">
                <a:latin typeface="Times New Roman"/>
                <a:cs typeface="Times New Roman"/>
              </a:rPr>
              <a:t>of </a:t>
            </a:r>
            <a:r>
              <a:rPr sz="1750" spc="114" dirty="0">
                <a:latin typeface="Times New Roman"/>
                <a:cs typeface="Times New Roman"/>
              </a:rPr>
              <a:t>human</a:t>
            </a:r>
            <a:r>
              <a:rPr sz="1750" spc="175" dirty="0">
                <a:latin typeface="Times New Roman"/>
                <a:cs typeface="Times New Roman"/>
              </a:rPr>
              <a:t> </a:t>
            </a:r>
            <a:r>
              <a:rPr sz="1750" spc="-15" dirty="0">
                <a:latin typeface="Times New Roman"/>
                <a:cs typeface="Times New Roman"/>
              </a:rPr>
              <a:t>life.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750" spc="45" dirty="0">
                <a:latin typeface="Times New Roman"/>
                <a:cs typeface="Times New Roman"/>
              </a:rPr>
              <a:t>SOCIO-ECONOMIC</a:t>
            </a:r>
            <a:endParaRPr sz="1750">
              <a:latin typeface="Times New Roman"/>
              <a:cs typeface="Times New Roman"/>
            </a:endParaRPr>
          </a:p>
          <a:p>
            <a:pPr marL="12700" marR="2795270">
              <a:lnSpc>
                <a:spcPct val="111400"/>
              </a:lnSpc>
              <a:spcBef>
                <a:spcPts val="10"/>
              </a:spcBef>
            </a:pPr>
            <a:r>
              <a:rPr sz="1750" spc="45" dirty="0">
                <a:latin typeface="Times New Roman"/>
                <a:cs typeface="Times New Roman"/>
              </a:rPr>
              <a:t>Growth </a:t>
            </a:r>
            <a:r>
              <a:rPr sz="1750" dirty="0">
                <a:latin typeface="Times New Roman"/>
                <a:cs typeface="Times New Roman"/>
              </a:rPr>
              <a:t>of </a:t>
            </a:r>
            <a:r>
              <a:rPr sz="1750" spc="20" dirty="0">
                <a:latin typeface="Times New Roman"/>
                <a:cs typeface="Times New Roman"/>
              </a:rPr>
              <a:t>productivity </a:t>
            </a:r>
            <a:r>
              <a:rPr sz="1750" dirty="0">
                <a:latin typeface="Times New Roman"/>
                <a:cs typeface="Times New Roman"/>
              </a:rPr>
              <a:t>of </a:t>
            </a:r>
            <a:r>
              <a:rPr sz="1750" spc="95" dirty="0">
                <a:latin typeface="Times New Roman"/>
                <a:cs typeface="Times New Roman"/>
              </a:rPr>
              <a:t>arable </a:t>
            </a:r>
            <a:r>
              <a:rPr sz="1750" spc="85" dirty="0">
                <a:latin typeface="Times New Roman"/>
                <a:cs typeface="Times New Roman"/>
              </a:rPr>
              <a:t>lands.  </a:t>
            </a:r>
            <a:r>
              <a:rPr sz="1750" spc="80" dirty="0">
                <a:latin typeface="Times New Roman"/>
                <a:cs typeface="Times New Roman"/>
              </a:rPr>
              <a:t>Reducing </a:t>
            </a:r>
            <a:r>
              <a:rPr sz="1750" spc="95" dirty="0">
                <a:latin typeface="Times New Roman"/>
                <a:cs typeface="Times New Roman"/>
              </a:rPr>
              <a:t>the cost </a:t>
            </a:r>
            <a:r>
              <a:rPr sz="1750" dirty="0">
                <a:latin typeface="Times New Roman"/>
                <a:cs typeface="Times New Roman"/>
              </a:rPr>
              <a:t>of</a:t>
            </a:r>
            <a:r>
              <a:rPr sz="1750" spc="-145" dirty="0">
                <a:latin typeface="Times New Roman"/>
                <a:cs typeface="Times New Roman"/>
              </a:rPr>
              <a:t> </a:t>
            </a:r>
            <a:r>
              <a:rPr sz="1750" spc="55" dirty="0">
                <a:latin typeface="Times New Roman"/>
                <a:cs typeface="Times New Roman"/>
              </a:rPr>
              <a:t>production.</a:t>
            </a:r>
            <a:endParaRPr sz="1750">
              <a:latin typeface="Times New Roman"/>
              <a:cs typeface="Times New Roman"/>
            </a:endParaRPr>
          </a:p>
          <a:p>
            <a:pPr marL="12700" marR="3616960">
              <a:lnSpc>
                <a:spcPct val="112000"/>
              </a:lnSpc>
            </a:pPr>
            <a:r>
              <a:rPr sz="1750" spc="90" dirty="0">
                <a:latin typeface="Times New Roman"/>
                <a:cs typeface="Times New Roman"/>
              </a:rPr>
              <a:t>Savings on </a:t>
            </a:r>
            <a:r>
              <a:rPr sz="1750" spc="50" dirty="0">
                <a:latin typeface="Times New Roman"/>
                <a:cs typeface="Times New Roman"/>
              </a:rPr>
              <a:t>mineral</a:t>
            </a:r>
            <a:r>
              <a:rPr sz="1750" spc="-20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Times New Roman"/>
                <a:cs typeface="Times New Roman"/>
              </a:rPr>
              <a:t>fertilizers.  </a:t>
            </a:r>
            <a:r>
              <a:rPr sz="1750" spc="35" dirty="0">
                <a:latin typeface="Times New Roman"/>
                <a:cs typeface="Times New Roman"/>
              </a:rPr>
              <a:t>Growing </a:t>
            </a:r>
            <a:r>
              <a:rPr sz="1750" spc="65" dirty="0">
                <a:latin typeface="Times New Roman"/>
                <a:cs typeface="Times New Roman"/>
              </a:rPr>
              <a:t>organic</a:t>
            </a:r>
            <a:r>
              <a:rPr sz="1750" spc="25" dirty="0">
                <a:latin typeface="Times New Roman"/>
                <a:cs typeface="Times New Roman"/>
              </a:rPr>
              <a:t> </a:t>
            </a:r>
            <a:r>
              <a:rPr sz="1750" spc="80" dirty="0">
                <a:latin typeface="Times New Roman"/>
                <a:cs typeface="Times New Roman"/>
              </a:rPr>
              <a:t>products.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750" spc="75" dirty="0">
                <a:latin typeface="Times New Roman"/>
                <a:cs typeface="Times New Roman"/>
              </a:rPr>
              <a:t>Increasing </a:t>
            </a:r>
            <a:r>
              <a:rPr sz="1750" spc="114" dirty="0">
                <a:latin typeface="Times New Roman"/>
                <a:cs typeface="Times New Roman"/>
              </a:rPr>
              <a:t>business</a:t>
            </a:r>
            <a:r>
              <a:rPr sz="1750" spc="10" dirty="0">
                <a:latin typeface="Times New Roman"/>
                <a:cs typeface="Times New Roman"/>
              </a:rPr>
              <a:t> </a:t>
            </a:r>
            <a:r>
              <a:rPr sz="1750" spc="-5" dirty="0">
                <a:latin typeface="Times New Roman"/>
                <a:cs typeface="Times New Roman"/>
              </a:rPr>
              <a:t>profitability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750" spc="105" dirty="0">
                <a:latin typeface="Times New Roman"/>
                <a:cs typeface="Times New Roman"/>
              </a:rPr>
              <a:t>Increase </a:t>
            </a:r>
            <a:r>
              <a:rPr sz="1750" spc="-5" dirty="0">
                <a:latin typeface="Times New Roman"/>
                <a:cs typeface="Times New Roman"/>
              </a:rPr>
              <a:t>in </a:t>
            </a:r>
            <a:r>
              <a:rPr sz="1750" spc="95" dirty="0">
                <a:latin typeface="Times New Roman"/>
                <a:cs typeface="Times New Roman"/>
              </a:rPr>
              <a:t>the </a:t>
            </a:r>
            <a:r>
              <a:rPr sz="1750" spc="25" dirty="0">
                <a:latin typeface="Times New Roman"/>
                <a:cs typeface="Times New Roman"/>
              </a:rPr>
              <a:t>quality </a:t>
            </a:r>
            <a:r>
              <a:rPr sz="1750" spc="-10" dirty="0">
                <a:latin typeface="Times New Roman"/>
                <a:cs typeface="Times New Roman"/>
              </a:rPr>
              <a:t>of </a:t>
            </a:r>
            <a:r>
              <a:rPr sz="1750" spc="-30" dirty="0">
                <a:latin typeface="Times New Roman"/>
                <a:cs typeface="Times New Roman"/>
              </a:rPr>
              <a:t>life </a:t>
            </a:r>
            <a:r>
              <a:rPr sz="1750" dirty="0">
                <a:latin typeface="Times New Roman"/>
                <a:cs typeface="Times New Roman"/>
              </a:rPr>
              <a:t>of </a:t>
            </a:r>
            <a:r>
              <a:rPr sz="1750" spc="100" dirty="0">
                <a:latin typeface="Times New Roman"/>
                <a:cs typeface="Times New Roman"/>
              </a:rPr>
              <a:t>the</a:t>
            </a:r>
            <a:r>
              <a:rPr sz="1750" spc="190" dirty="0">
                <a:latin typeface="Times New Roman"/>
                <a:cs typeface="Times New Roman"/>
              </a:rPr>
              <a:t> </a:t>
            </a:r>
            <a:r>
              <a:rPr sz="1750" spc="50" dirty="0">
                <a:latin typeface="Times New Roman"/>
                <a:cs typeface="Times New Roman"/>
              </a:rPr>
              <a:t>population.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7047" y="929640"/>
            <a:ext cx="1188719" cy="373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D27A20-2621-1763-29E8-345693F54C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406" rIns="0" bIns="0" rtlCol="0">
            <a:spAutoFit/>
          </a:bodyPr>
          <a:lstStyle/>
          <a:p>
            <a:pPr marL="1960880" marR="5080" indent="-1420495">
              <a:lnSpc>
                <a:spcPct val="100499"/>
              </a:lnSpc>
            </a:pPr>
            <a:r>
              <a:rPr spc="114" dirty="0"/>
              <a:t>The </a:t>
            </a:r>
            <a:r>
              <a:rPr spc="135" dirty="0"/>
              <a:t>advantage </a:t>
            </a:r>
            <a:r>
              <a:rPr spc="-10" dirty="0"/>
              <a:t>of </a:t>
            </a:r>
            <a:r>
              <a:rPr spc="90" dirty="0"/>
              <a:t>using </a:t>
            </a:r>
            <a:r>
              <a:rPr spc="75" dirty="0"/>
              <a:t>organic </a:t>
            </a:r>
            <a:r>
              <a:rPr spc="10" dirty="0"/>
              <a:t>fertilizer </a:t>
            </a:r>
            <a:r>
              <a:rPr spc="-5" dirty="0"/>
              <a:t>with </a:t>
            </a:r>
            <a:r>
              <a:rPr spc="65" dirty="0"/>
              <a:t>zeolite </a:t>
            </a:r>
            <a:r>
              <a:rPr spc="-5" dirty="0"/>
              <a:t>in  </a:t>
            </a:r>
            <a:r>
              <a:rPr spc="100" dirty="0"/>
              <a:t>comparison </a:t>
            </a:r>
            <a:r>
              <a:rPr spc="60" dirty="0"/>
              <a:t>to</a:t>
            </a:r>
            <a:r>
              <a:rPr spc="30" dirty="0"/>
              <a:t> </a:t>
            </a:r>
            <a:r>
              <a:rPr spc="90" dirty="0"/>
              <a:t>nitroammophos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743" y="1870351"/>
            <a:ext cx="9087485" cy="140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</a:pPr>
            <a:r>
              <a:rPr sz="1300" spc="35" dirty="0">
                <a:latin typeface="Times New Roman"/>
                <a:cs typeface="Times New Roman"/>
              </a:rPr>
              <a:t>Zeolite </a:t>
            </a:r>
            <a:r>
              <a:rPr sz="1300" spc="55" dirty="0">
                <a:latin typeface="Times New Roman"/>
                <a:cs typeface="Times New Roman"/>
              </a:rPr>
              <a:t>provides moisture </a:t>
            </a:r>
            <a:r>
              <a:rPr sz="1300" spc="50" dirty="0">
                <a:latin typeface="Times New Roman"/>
                <a:cs typeface="Times New Roman"/>
              </a:rPr>
              <a:t>retention, </a:t>
            </a:r>
            <a:r>
              <a:rPr sz="1300" spc="100" dirty="0">
                <a:latin typeface="Times New Roman"/>
                <a:cs typeface="Times New Roman"/>
              </a:rPr>
              <a:t>absorbs </a:t>
            </a:r>
            <a:r>
              <a:rPr sz="1300" spc="80" dirty="0">
                <a:latin typeface="Times New Roman"/>
                <a:cs typeface="Times New Roman"/>
              </a:rPr>
              <a:t>heavy </a:t>
            </a:r>
            <a:r>
              <a:rPr sz="1300" spc="70" dirty="0">
                <a:latin typeface="Times New Roman"/>
                <a:cs typeface="Times New Roman"/>
              </a:rPr>
              <a:t>metals, </a:t>
            </a:r>
            <a:r>
              <a:rPr sz="1300" spc="60" dirty="0">
                <a:latin typeface="Times New Roman"/>
                <a:cs typeface="Times New Roman"/>
              </a:rPr>
              <a:t>prolongs </a:t>
            </a:r>
            <a:r>
              <a:rPr sz="1300" spc="80" dirty="0">
                <a:latin typeface="Times New Roman"/>
                <a:cs typeface="Times New Roman"/>
              </a:rPr>
              <a:t>the </a:t>
            </a:r>
            <a:r>
              <a:rPr sz="1300" spc="50" dirty="0">
                <a:latin typeface="Times New Roman"/>
                <a:cs typeface="Times New Roman"/>
              </a:rPr>
              <a:t>action </a:t>
            </a:r>
            <a:r>
              <a:rPr sz="1300" spc="-5" dirty="0">
                <a:latin typeface="Times New Roman"/>
                <a:cs typeface="Times New Roman"/>
              </a:rPr>
              <a:t>of </a:t>
            </a:r>
            <a:r>
              <a:rPr sz="1300" spc="30" dirty="0">
                <a:latin typeface="Times New Roman"/>
                <a:cs typeface="Times New Roman"/>
              </a:rPr>
              <a:t>NPK </a:t>
            </a:r>
            <a:r>
              <a:rPr sz="1300" spc="105" dirty="0">
                <a:latin typeface="Times New Roman"/>
                <a:cs typeface="Times New Roman"/>
              </a:rPr>
              <a:t>due </a:t>
            </a:r>
            <a:r>
              <a:rPr sz="1300" spc="40" dirty="0">
                <a:latin typeface="Times New Roman"/>
                <a:cs typeface="Times New Roman"/>
              </a:rPr>
              <a:t>to </a:t>
            </a:r>
            <a:r>
              <a:rPr sz="1300" spc="30" dirty="0">
                <a:latin typeface="Times New Roman"/>
                <a:cs typeface="Times New Roman"/>
              </a:rPr>
              <a:t>ion </a:t>
            </a:r>
            <a:r>
              <a:rPr sz="1300" spc="90" dirty="0">
                <a:latin typeface="Times New Roman"/>
                <a:cs typeface="Times New Roman"/>
              </a:rPr>
              <a:t>exchange. </a:t>
            </a:r>
            <a:r>
              <a:rPr sz="1300" spc="25" dirty="0">
                <a:latin typeface="Times New Roman"/>
                <a:cs typeface="Times New Roman"/>
              </a:rPr>
              <a:t>Fertilizer </a:t>
            </a:r>
            <a:r>
              <a:rPr sz="1300" spc="145" dirty="0">
                <a:latin typeface="Times New Roman"/>
                <a:cs typeface="Times New Roman"/>
              </a:rPr>
              <a:t>SPP  </a:t>
            </a:r>
            <a:r>
              <a:rPr sz="1300" spc="30" dirty="0">
                <a:latin typeface="Times New Roman"/>
                <a:cs typeface="Times New Roman"/>
              </a:rPr>
              <a:t>(mixture </a:t>
            </a:r>
            <a:r>
              <a:rPr sz="1300" spc="-5" dirty="0">
                <a:latin typeface="Times New Roman"/>
                <a:cs typeface="Times New Roman"/>
              </a:rPr>
              <a:t>of </a:t>
            </a:r>
            <a:r>
              <a:rPr sz="1300" spc="25" dirty="0">
                <a:latin typeface="Times New Roman"/>
                <a:cs typeface="Times New Roman"/>
              </a:rPr>
              <a:t>poultry </a:t>
            </a:r>
            <a:r>
              <a:rPr sz="1300" spc="95" dirty="0">
                <a:latin typeface="Times New Roman"/>
                <a:cs typeface="Times New Roman"/>
              </a:rPr>
              <a:t>manure </a:t>
            </a:r>
            <a:r>
              <a:rPr sz="1300" spc="5" dirty="0">
                <a:latin typeface="Times New Roman"/>
                <a:cs typeface="Times New Roman"/>
              </a:rPr>
              <a:t>) </a:t>
            </a:r>
            <a:r>
              <a:rPr sz="1300" spc="35" dirty="0">
                <a:latin typeface="Times New Roman"/>
                <a:cs typeface="Times New Roman"/>
              </a:rPr>
              <a:t>+ </a:t>
            </a:r>
            <a:r>
              <a:rPr sz="1300" spc="45" dirty="0">
                <a:latin typeface="Times New Roman"/>
                <a:cs typeface="Times New Roman"/>
              </a:rPr>
              <a:t>zeolite </a:t>
            </a:r>
            <a:r>
              <a:rPr sz="1300" spc="65" dirty="0">
                <a:latin typeface="Times New Roman"/>
                <a:cs typeface="Times New Roman"/>
              </a:rPr>
              <a:t>returns </a:t>
            </a:r>
            <a:r>
              <a:rPr sz="1300" spc="70" dirty="0">
                <a:latin typeface="Times New Roman"/>
                <a:cs typeface="Times New Roman"/>
              </a:rPr>
              <a:t>about </a:t>
            </a:r>
            <a:r>
              <a:rPr sz="1300" spc="85" dirty="0">
                <a:latin typeface="Times New Roman"/>
                <a:cs typeface="Times New Roman"/>
              </a:rPr>
              <a:t>25 </a:t>
            </a:r>
            <a:r>
              <a:rPr sz="1300" spc="80" dirty="0">
                <a:latin typeface="Times New Roman"/>
                <a:cs typeface="Times New Roman"/>
              </a:rPr>
              <a:t>macro </a:t>
            </a:r>
            <a:r>
              <a:rPr sz="1300" spc="65" dirty="0">
                <a:latin typeface="Times New Roman"/>
                <a:cs typeface="Times New Roman"/>
              </a:rPr>
              <a:t>microelements </a:t>
            </a:r>
            <a:r>
              <a:rPr sz="1300" spc="35" dirty="0">
                <a:latin typeface="Times New Roman"/>
                <a:cs typeface="Times New Roman"/>
              </a:rPr>
              <a:t>to </a:t>
            </a:r>
            <a:r>
              <a:rPr sz="1300" spc="80" dirty="0">
                <a:latin typeface="Times New Roman"/>
                <a:cs typeface="Times New Roman"/>
              </a:rPr>
              <a:t>the </a:t>
            </a:r>
            <a:r>
              <a:rPr sz="1300" spc="20" dirty="0">
                <a:latin typeface="Times New Roman"/>
                <a:cs typeface="Times New Roman"/>
              </a:rPr>
              <a:t>soil. </a:t>
            </a:r>
            <a:r>
              <a:rPr sz="1300" spc="55" dirty="0">
                <a:latin typeface="Times New Roman"/>
                <a:cs typeface="Times New Roman"/>
              </a:rPr>
              <a:t>Academician </a:t>
            </a:r>
            <a:r>
              <a:rPr sz="1300" spc="-75" dirty="0">
                <a:latin typeface="Times New Roman"/>
                <a:cs typeface="Times New Roman"/>
              </a:rPr>
              <a:t>V. </a:t>
            </a:r>
            <a:r>
              <a:rPr sz="1300" spc="-20" dirty="0">
                <a:latin typeface="Times New Roman"/>
                <a:cs typeface="Times New Roman"/>
              </a:rPr>
              <a:t>I. </a:t>
            </a:r>
            <a:r>
              <a:rPr sz="1300" spc="55" dirty="0">
                <a:latin typeface="Times New Roman"/>
                <a:cs typeface="Times New Roman"/>
              </a:rPr>
              <a:t>Vernadsky  called </a:t>
            </a:r>
            <a:r>
              <a:rPr sz="1300" spc="25" dirty="0">
                <a:latin typeface="Times New Roman"/>
                <a:cs typeface="Times New Roman"/>
              </a:rPr>
              <a:t>silicon </a:t>
            </a:r>
            <a:r>
              <a:rPr sz="1300" spc="55" dirty="0">
                <a:latin typeface="Times New Roman"/>
                <a:cs typeface="Times New Roman"/>
              </a:rPr>
              <a:t>"an </a:t>
            </a:r>
            <a:r>
              <a:rPr sz="1300" spc="80" dirty="0">
                <a:latin typeface="Times New Roman"/>
                <a:cs typeface="Times New Roman"/>
              </a:rPr>
              <a:t>element </a:t>
            </a:r>
            <a:r>
              <a:rPr sz="1300" dirty="0">
                <a:latin typeface="Times New Roman"/>
                <a:cs typeface="Times New Roman"/>
              </a:rPr>
              <a:t>of </a:t>
            </a:r>
            <a:r>
              <a:rPr sz="1300" spc="55" dirty="0">
                <a:latin typeface="Times New Roman"/>
                <a:cs typeface="Times New Roman"/>
              </a:rPr>
              <a:t>exceptional </a:t>
            </a:r>
            <a:r>
              <a:rPr sz="1300" spc="65" dirty="0">
                <a:latin typeface="Times New Roman"/>
                <a:cs typeface="Times New Roman"/>
              </a:rPr>
              <a:t>importance </a:t>
            </a:r>
            <a:r>
              <a:rPr sz="1300" spc="5" dirty="0">
                <a:latin typeface="Times New Roman"/>
                <a:cs typeface="Times New Roman"/>
              </a:rPr>
              <a:t>in </a:t>
            </a:r>
            <a:r>
              <a:rPr sz="1300" spc="75" dirty="0">
                <a:latin typeface="Times New Roman"/>
                <a:cs typeface="Times New Roman"/>
              </a:rPr>
              <a:t>the </a:t>
            </a:r>
            <a:r>
              <a:rPr sz="1300" spc="55" dirty="0">
                <a:latin typeface="Times New Roman"/>
                <a:cs typeface="Times New Roman"/>
              </a:rPr>
              <a:t>universe." </a:t>
            </a:r>
            <a:r>
              <a:rPr sz="1300" spc="25" dirty="0">
                <a:latin typeface="Times New Roman"/>
                <a:cs typeface="Times New Roman"/>
              </a:rPr>
              <a:t>Silicon </a:t>
            </a:r>
            <a:r>
              <a:rPr sz="1300" spc="40" dirty="0">
                <a:latin typeface="Times New Roman"/>
                <a:cs typeface="Times New Roman"/>
              </a:rPr>
              <a:t>is </a:t>
            </a:r>
            <a:r>
              <a:rPr sz="1300" spc="30" dirty="0">
                <a:latin typeface="Times New Roman"/>
                <a:cs typeface="Times New Roman"/>
              </a:rPr>
              <a:t>actively involved </a:t>
            </a:r>
            <a:r>
              <a:rPr sz="1300" spc="5" dirty="0">
                <a:latin typeface="Times New Roman"/>
                <a:cs typeface="Times New Roman"/>
              </a:rPr>
              <a:t>in </a:t>
            </a:r>
            <a:r>
              <a:rPr sz="1300" spc="75" dirty="0">
                <a:latin typeface="Times New Roman"/>
                <a:cs typeface="Times New Roman"/>
              </a:rPr>
              <a:t>the </a:t>
            </a:r>
            <a:r>
              <a:rPr sz="1300" spc="95" dirty="0">
                <a:latin typeface="Times New Roman"/>
                <a:cs typeface="Times New Roman"/>
              </a:rPr>
              <a:t>exchange </a:t>
            </a:r>
            <a:r>
              <a:rPr sz="1300" spc="-5" dirty="0">
                <a:latin typeface="Times New Roman"/>
                <a:cs typeface="Times New Roman"/>
              </a:rPr>
              <a:t>of  </a:t>
            </a:r>
            <a:r>
              <a:rPr sz="1300" spc="45" dirty="0">
                <a:latin typeface="Times New Roman"/>
                <a:cs typeface="Times New Roman"/>
              </a:rPr>
              <a:t>calcium, </a:t>
            </a:r>
            <a:r>
              <a:rPr sz="1300" spc="80" dirty="0">
                <a:latin typeface="Times New Roman"/>
                <a:cs typeface="Times New Roman"/>
              </a:rPr>
              <a:t>phosphorus, </a:t>
            </a:r>
            <a:r>
              <a:rPr sz="1300" spc="40" dirty="0">
                <a:latin typeface="Times New Roman"/>
                <a:cs typeface="Times New Roman"/>
              </a:rPr>
              <a:t>chlorine, </a:t>
            </a:r>
            <a:r>
              <a:rPr sz="1300" spc="20" dirty="0">
                <a:latin typeface="Times New Roman"/>
                <a:cs typeface="Times New Roman"/>
              </a:rPr>
              <a:t>fluorine,  </a:t>
            </a:r>
            <a:r>
              <a:rPr sz="1300" spc="60" dirty="0">
                <a:latin typeface="Times New Roman"/>
                <a:cs typeface="Times New Roman"/>
              </a:rPr>
              <a:t>sodium, </a:t>
            </a:r>
            <a:r>
              <a:rPr sz="1300" spc="15" dirty="0">
                <a:latin typeface="Times New Roman"/>
                <a:cs typeface="Times New Roman"/>
              </a:rPr>
              <a:t>sulfur,  </a:t>
            </a:r>
            <a:r>
              <a:rPr sz="1300" spc="50" dirty="0">
                <a:latin typeface="Times New Roman"/>
                <a:cs typeface="Times New Roman"/>
              </a:rPr>
              <a:t>aluminum, </a:t>
            </a:r>
            <a:r>
              <a:rPr sz="1300" spc="110" dirty="0">
                <a:latin typeface="Times New Roman"/>
                <a:cs typeface="Times New Roman"/>
              </a:rPr>
              <a:t>manganese, </a:t>
            </a:r>
            <a:r>
              <a:rPr sz="1300" spc="50" dirty="0">
                <a:latin typeface="Times New Roman"/>
                <a:cs typeface="Times New Roman"/>
              </a:rPr>
              <a:t>cobalt, </a:t>
            </a:r>
            <a:r>
              <a:rPr sz="1300" spc="105" dirty="0">
                <a:latin typeface="Times New Roman"/>
                <a:cs typeface="Times New Roman"/>
              </a:rPr>
              <a:t>and </a:t>
            </a:r>
            <a:r>
              <a:rPr sz="1300" spc="120" dirty="0">
                <a:latin typeface="Times New Roman"/>
                <a:cs typeface="Times New Roman"/>
              </a:rPr>
              <a:t>some </a:t>
            </a:r>
            <a:r>
              <a:rPr sz="1300" spc="60" dirty="0">
                <a:latin typeface="Times New Roman"/>
                <a:cs typeface="Times New Roman"/>
              </a:rPr>
              <a:t>other </a:t>
            </a:r>
            <a:r>
              <a:rPr sz="1300" spc="80" dirty="0">
                <a:latin typeface="Times New Roman"/>
                <a:cs typeface="Times New Roman"/>
              </a:rPr>
              <a:t>elements. </a:t>
            </a:r>
            <a:r>
              <a:rPr sz="1300" spc="-35" dirty="0">
                <a:latin typeface="Times New Roman"/>
                <a:cs typeface="Times New Roman"/>
              </a:rPr>
              <a:t>It    </a:t>
            </a:r>
            <a:r>
              <a:rPr sz="1300" spc="204" dirty="0">
                <a:latin typeface="Times New Roman"/>
                <a:cs typeface="Times New Roman"/>
              </a:rPr>
              <a:t> </a:t>
            </a:r>
            <a:r>
              <a:rPr sz="1300" spc="125" dirty="0">
                <a:latin typeface="Times New Roman"/>
                <a:cs typeface="Times New Roman"/>
              </a:rPr>
              <a:t>has</a:t>
            </a:r>
            <a:endParaRPr sz="1300">
              <a:latin typeface="Times New Roman"/>
              <a:cs typeface="Times New Roman"/>
            </a:endParaRPr>
          </a:p>
          <a:p>
            <a:pPr marL="12700" marR="9525" algn="just">
              <a:lnSpc>
                <a:spcPct val="101099"/>
              </a:lnSpc>
              <a:spcBef>
                <a:spcPts val="5"/>
              </a:spcBef>
            </a:pPr>
            <a:r>
              <a:rPr sz="1300" spc="114" dirty="0">
                <a:latin typeface="Times New Roman"/>
                <a:cs typeface="Times New Roman"/>
              </a:rPr>
              <a:t>been </a:t>
            </a:r>
            <a:r>
              <a:rPr sz="1300" spc="75" dirty="0">
                <a:latin typeface="Times New Roman"/>
                <a:cs typeface="Times New Roman"/>
              </a:rPr>
              <a:t>established </a:t>
            </a:r>
            <a:r>
              <a:rPr sz="1300" spc="55" dirty="0">
                <a:latin typeface="Times New Roman"/>
                <a:cs typeface="Times New Roman"/>
              </a:rPr>
              <a:t>that </a:t>
            </a:r>
            <a:r>
              <a:rPr sz="1300" spc="-45" dirty="0">
                <a:latin typeface="Times New Roman"/>
                <a:cs typeface="Times New Roman"/>
              </a:rPr>
              <a:t>it </a:t>
            </a:r>
            <a:r>
              <a:rPr sz="1300" spc="30" dirty="0">
                <a:latin typeface="Times New Roman"/>
                <a:cs typeface="Times New Roman"/>
              </a:rPr>
              <a:t>is </a:t>
            </a:r>
            <a:r>
              <a:rPr sz="1300" spc="105" dirty="0">
                <a:latin typeface="Times New Roman"/>
                <a:cs typeface="Times New Roman"/>
              </a:rPr>
              <a:t>one </a:t>
            </a:r>
            <a:r>
              <a:rPr sz="1300" spc="-5" dirty="0">
                <a:latin typeface="Times New Roman"/>
                <a:cs typeface="Times New Roman"/>
              </a:rPr>
              <a:t>of </a:t>
            </a:r>
            <a:r>
              <a:rPr sz="1300" spc="80" dirty="0">
                <a:latin typeface="Times New Roman"/>
                <a:cs typeface="Times New Roman"/>
              </a:rPr>
              <a:t>the </a:t>
            </a:r>
            <a:r>
              <a:rPr sz="1300" spc="60" dirty="0">
                <a:latin typeface="Times New Roman"/>
                <a:cs typeface="Times New Roman"/>
              </a:rPr>
              <a:t>main </a:t>
            </a:r>
            <a:r>
              <a:rPr sz="1300" spc="85" dirty="0">
                <a:latin typeface="Times New Roman"/>
                <a:cs typeface="Times New Roman"/>
              </a:rPr>
              <a:t>components </a:t>
            </a:r>
            <a:r>
              <a:rPr sz="1300" spc="10" dirty="0">
                <a:latin typeface="Times New Roman"/>
                <a:cs typeface="Times New Roman"/>
              </a:rPr>
              <a:t>of </a:t>
            </a:r>
            <a:r>
              <a:rPr sz="1300" spc="80" dirty="0">
                <a:latin typeface="Times New Roman"/>
                <a:cs typeface="Times New Roman"/>
              </a:rPr>
              <a:t>the </a:t>
            </a:r>
            <a:r>
              <a:rPr sz="1300" spc="60" dirty="0">
                <a:latin typeface="Times New Roman"/>
                <a:cs typeface="Times New Roman"/>
              </a:rPr>
              <a:t>coronary </a:t>
            </a:r>
            <a:r>
              <a:rPr sz="1300" spc="50" dirty="0">
                <a:latin typeface="Times New Roman"/>
                <a:cs typeface="Times New Roman"/>
              </a:rPr>
              <a:t>cells </a:t>
            </a:r>
            <a:r>
              <a:rPr sz="1300" spc="10" dirty="0">
                <a:latin typeface="Times New Roman"/>
                <a:cs typeface="Times New Roman"/>
              </a:rPr>
              <a:t>of </a:t>
            </a:r>
            <a:r>
              <a:rPr sz="1300" spc="80" dirty="0">
                <a:latin typeface="Times New Roman"/>
                <a:cs typeface="Times New Roman"/>
              </a:rPr>
              <a:t>the </a:t>
            </a:r>
            <a:r>
              <a:rPr sz="1300" spc="40" dirty="0">
                <a:latin typeface="Times New Roman"/>
                <a:cs typeface="Times New Roman"/>
              </a:rPr>
              <a:t>root </a:t>
            </a:r>
            <a:r>
              <a:rPr sz="1300" spc="85" dirty="0">
                <a:latin typeface="Times New Roman"/>
                <a:cs typeface="Times New Roman"/>
              </a:rPr>
              <a:t>cap. </a:t>
            </a:r>
            <a:r>
              <a:rPr sz="1300" spc="55" dirty="0">
                <a:latin typeface="Times New Roman"/>
                <a:cs typeface="Times New Roman"/>
              </a:rPr>
              <a:t>Therefore, </a:t>
            </a:r>
            <a:r>
              <a:rPr sz="1300" spc="80" dirty="0">
                <a:latin typeface="Times New Roman"/>
                <a:cs typeface="Times New Roman"/>
              </a:rPr>
              <a:t>the </a:t>
            </a:r>
            <a:r>
              <a:rPr sz="1300" spc="35" dirty="0">
                <a:latin typeface="Times New Roman"/>
                <a:cs typeface="Times New Roman"/>
              </a:rPr>
              <a:t>optimization </a:t>
            </a:r>
            <a:r>
              <a:rPr sz="1300" spc="-5" dirty="0">
                <a:latin typeface="Times New Roman"/>
                <a:cs typeface="Times New Roman"/>
              </a:rPr>
              <a:t>of  </a:t>
            </a:r>
            <a:r>
              <a:rPr sz="1300" spc="25" dirty="0">
                <a:latin typeface="Times New Roman"/>
                <a:cs typeface="Times New Roman"/>
              </a:rPr>
              <a:t>silicon </a:t>
            </a:r>
            <a:r>
              <a:rPr sz="1300" spc="20" dirty="0">
                <a:latin typeface="Times New Roman"/>
                <a:cs typeface="Times New Roman"/>
              </a:rPr>
              <a:t>nutrition </a:t>
            </a:r>
            <a:r>
              <a:rPr sz="1300" spc="95" dirty="0">
                <a:latin typeface="Times New Roman"/>
                <a:cs typeface="Times New Roman"/>
              </a:rPr>
              <a:t>leads </a:t>
            </a:r>
            <a:r>
              <a:rPr sz="1300" spc="40" dirty="0">
                <a:latin typeface="Times New Roman"/>
                <a:cs typeface="Times New Roman"/>
              </a:rPr>
              <a:t>to </a:t>
            </a:r>
            <a:r>
              <a:rPr sz="1300" spc="114" dirty="0">
                <a:latin typeface="Times New Roman"/>
                <a:cs typeface="Times New Roman"/>
              </a:rPr>
              <a:t>an </a:t>
            </a:r>
            <a:r>
              <a:rPr sz="1300" spc="85" dirty="0">
                <a:latin typeface="Times New Roman"/>
                <a:cs typeface="Times New Roman"/>
              </a:rPr>
              <a:t>increase </a:t>
            </a:r>
            <a:r>
              <a:rPr sz="1300" spc="5" dirty="0">
                <a:latin typeface="Times New Roman"/>
                <a:cs typeface="Times New Roman"/>
              </a:rPr>
              <a:t>in </a:t>
            </a:r>
            <a:r>
              <a:rPr sz="1300" spc="80" dirty="0">
                <a:latin typeface="Times New Roman"/>
                <a:cs typeface="Times New Roman"/>
              </a:rPr>
              <a:t>the </a:t>
            </a:r>
            <a:r>
              <a:rPr sz="1300" spc="135" dirty="0">
                <a:latin typeface="Times New Roman"/>
                <a:cs typeface="Times New Roman"/>
              </a:rPr>
              <a:t>mass </a:t>
            </a:r>
            <a:r>
              <a:rPr sz="1300" dirty="0">
                <a:latin typeface="Times New Roman"/>
                <a:cs typeface="Times New Roman"/>
              </a:rPr>
              <a:t>of </a:t>
            </a:r>
            <a:r>
              <a:rPr sz="1300" spc="55" dirty="0">
                <a:latin typeface="Times New Roman"/>
                <a:cs typeface="Times New Roman"/>
              </a:rPr>
              <a:t>roots, </a:t>
            </a:r>
            <a:r>
              <a:rPr sz="1300" spc="30" dirty="0">
                <a:latin typeface="Times New Roman"/>
                <a:cs typeface="Times New Roman"/>
              </a:rPr>
              <a:t>their </a:t>
            </a:r>
            <a:r>
              <a:rPr sz="1300" spc="55" dirty="0">
                <a:latin typeface="Times New Roman"/>
                <a:cs typeface="Times New Roman"/>
              </a:rPr>
              <a:t>volume </a:t>
            </a:r>
            <a:r>
              <a:rPr sz="1300" spc="105" dirty="0">
                <a:latin typeface="Times New Roman"/>
                <a:cs typeface="Times New Roman"/>
              </a:rPr>
              <a:t>and </a:t>
            </a:r>
            <a:r>
              <a:rPr sz="1300" spc="80" dirty="0">
                <a:latin typeface="Times New Roman"/>
                <a:cs typeface="Times New Roman"/>
              </a:rPr>
              <a:t>the </a:t>
            </a:r>
            <a:r>
              <a:rPr sz="1300" spc="30" dirty="0">
                <a:latin typeface="Times New Roman"/>
                <a:cs typeface="Times New Roman"/>
              </a:rPr>
              <a:t>total actively </a:t>
            </a:r>
            <a:r>
              <a:rPr sz="1300" spc="70" dirty="0">
                <a:latin typeface="Times New Roman"/>
                <a:cs typeface="Times New Roman"/>
              </a:rPr>
              <a:t>absorbing surface, </a:t>
            </a:r>
            <a:r>
              <a:rPr sz="1300" spc="30" dirty="0">
                <a:latin typeface="Times New Roman"/>
                <a:cs typeface="Times New Roman"/>
              </a:rPr>
              <a:t>which  </a:t>
            </a:r>
            <a:r>
              <a:rPr sz="1300" spc="125" dirty="0">
                <a:latin typeface="Times New Roman"/>
                <a:cs typeface="Times New Roman"/>
              </a:rPr>
              <a:t>causes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active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growth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10" dirty="0">
                <a:latin typeface="Times New Roman"/>
                <a:cs typeface="Times New Roman"/>
              </a:rPr>
              <a:t>of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80" dirty="0">
                <a:latin typeface="Times New Roman"/>
                <a:cs typeface="Times New Roman"/>
              </a:rPr>
              <a:t>the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culture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85" dirty="0">
                <a:latin typeface="Times New Roman"/>
                <a:cs typeface="Times New Roman"/>
              </a:rPr>
              <a:t>and,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150" dirty="0">
                <a:latin typeface="Times New Roman"/>
                <a:cs typeface="Times New Roman"/>
              </a:rPr>
              <a:t>as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155" dirty="0">
                <a:latin typeface="Times New Roman"/>
                <a:cs typeface="Times New Roman"/>
              </a:rPr>
              <a:t>a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result,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120" dirty="0">
                <a:latin typeface="Times New Roman"/>
                <a:cs typeface="Times New Roman"/>
              </a:rPr>
              <a:t>an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85" dirty="0">
                <a:latin typeface="Times New Roman"/>
                <a:cs typeface="Times New Roman"/>
              </a:rPr>
              <a:t>increase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in</a:t>
            </a:r>
            <a:r>
              <a:rPr sz="1300" spc="45" dirty="0">
                <a:latin typeface="Times New Roman"/>
                <a:cs typeface="Times New Roman"/>
              </a:rPr>
              <a:t> </a:t>
            </a:r>
            <a:r>
              <a:rPr sz="1300" spc="15" dirty="0">
                <a:latin typeface="Times New Roman"/>
                <a:cs typeface="Times New Roman"/>
              </a:rPr>
              <a:t>yield.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33805" y="3495294"/>
          <a:ext cx="4192523" cy="2842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5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203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90" dirty="0">
                          <a:latin typeface="Times New Roman"/>
                          <a:cs typeface="Times New Roman"/>
                        </a:rPr>
                        <a:t>Index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4571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6559" marR="177165" indent="-233679">
                        <a:lnSpc>
                          <a:spcPct val="116700"/>
                        </a:lnSpc>
                        <a:spcBef>
                          <a:spcPts val="110"/>
                        </a:spcBef>
                      </a:pPr>
                      <a:r>
                        <a:rPr sz="1200" spc="140" dirty="0">
                          <a:latin typeface="Times New Roman"/>
                          <a:cs typeface="Times New Roman"/>
                        </a:rPr>
                        <a:t>SPP 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(%)</a:t>
                      </a:r>
                      <a:r>
                        <a:rPr sz="12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75" dirty="0">
                          <a:latin typeface="Times New Roman"/>
                          <a:cs typeface="Times New Roman"/>
                        </a:rPr>
                        <a:t>with  </a:t>
                      </a:r>
                      <a:r>
                        <a:rPr sz="1200" spc="80" dirty="0">
                          <a:latin typeface="Times New Roman"/>
                          <a:cs typeface="Times New Roman"/>
                        </a:rPr>
                        <a:t>zeolite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4572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114" dirty="0">
                          <a:latin typeface="Times New Roman"/>
                          <a:cs typeface="Times New Roman"/>
                        </a:rPr>
                        <a:t>Nitroammophoska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4572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08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25" dirty="0">
                          <a:latin typeface="Times New Roman"/>
                          <a:cs typeface="Times New Roman"/>
                        </a:rPr>
                        <a:t>silicon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4571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7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65.88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4572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---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4572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235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50" dirty="0">
                          <a:latin typeface="Times New Roman"/>
                          <a:cs typeface="Times New Roman"/>
                        </a:rPr>
                        <a:t>nitrogen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4571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65" dirty="0">
                          <a:latin typeface="Times New Roman"/>
                          <a:cs typeface="Times New Roman"/>
                        </a:rPr>
                        <a:t>3.6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4572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8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4572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90" dirty="0">
                          <a:latin typeface="Times New Roman"/>
                          <a:cs typeface="Times New Roman"/>
                        </a:rPr>
                        <a:t>Phosphorus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4571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65" dirty="0">
                          <a:latin typeface="Times New Roman"/>
                          <a:cs typeface="Times New Roman"/>
                        </a:rPr>
                        <a:t>2.4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4572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8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4572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80" dirty="0">
                          <a:latin typeface="Times New Roman"/>
                          <a:cs typeface="Times New Roman"/>
                        </a:rPr>
                        <a:t>Potassium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4571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65" dirty="0">
                          <a:latin typeface="Times New Roman"/>
                          <a:cs typeface="Times New Roman"/>
                        </a:rPr>
                        <a:t>1.6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4572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8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4572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2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45" dirty="0">
                          <a:latin typeface="Times New Roman"/>
                          <a:cs typeface="Times New Roman"/>
                        </a:rPr>
                        <a:t>Calcium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4571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0.9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4572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---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4572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23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70" dirty="0">
                          <a:latin typeface="Times New Roman"/>
                          <a:cs typeface="Times New Roman"/>
                        </a:rPr>
                        <a:t>Magnesium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4571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0.7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4572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---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4572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707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25" dirty="0">
                          <a:latin typeface="Times New Roman"/>
                          <a:cs typeface="Times New Roman"/>
                        </a:rPr>
                        <a:t>Iron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4571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6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0.24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4572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---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4572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000000"/>
                      </a:solidFill>
                      <a:prstDash val="solid"/>
                    </a:lnT>
                    <a:lnB w="457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346192" y="3497580"/>
            <a:ext cx="4703064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7047" y="929640"/>
            <a:ext cx="1188719" cy="373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39C6E-03AF-3161-F305-3309E67A422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707" y="1415293"/>
            <a:ext cx="8809355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100" dirty="0"/>
              <a:t>Let's </a:t>
            </a:r>
            <a:r>
              <a:rPr sz="2800" spc="240" dirty="0"/>
              <a:t>save </a:t>
            </a:r>
            <a:r>
              <a:rPr sz="2800" spc="135" dirty="0"/>
              <a:t>together </a:t>
            </a:r>
            <a:r>
              <a:rPr sz="2800" spc="315" dirty="0"/>
              <a:t>a</a:t>
            </a:r>
            <a:r>
              <a:rPr sz="2800" spc="-350" dirty="0"/>
              <a:t> </a:t>
            </a:r>
            <a:r>
              <a:rPr sz="2800" spc="155" dirty="0"/>
              <a:t>clean </a:t>
            </a:r>
            <a:r>
              <a:rPr sz="2800" spc="130" dirty="0"/>
              <a:t>planet </a:t>
            </a:r>
            <a:r>
              <a:rPr sz="2800" spc="-5" dirty="0"/>
              <a:t>for </a:t>
            </a:r>
            <a:r>
              <a:rPr sz="2800" spc="75" dirty="0"/>
              <a:t>future </a:t>
            </a:r>
            <a:r>
              <a:rPr sz="2800" spc="155" dirty="0"/>
              <a:t>generations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856487" y="2523743"/>
            <a:ext cx="9835896" cy="87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968" y="2240279"/>
            <a:ext cx="10442447" cy="4546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4B9812-DF3E-7715-C576-0FF326D30AD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ipe/>
      </p:transition>
    </mc:Choice>
    <mc:Fallback xmlns="">
      <p:transition spd="slow" advTm="5000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4D9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749</Words>
  <Application>Microsoft Office PowerPoint</Application>
  <PresentationFormat>Произвольный</PresentationFormat>
  <Paragraphs>82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Презентация PowerPoint</vt:lpstr>
      <vt:lpstr>Organic, science-intensive production products</vt:lpstr>
      <vt:lpstr>The announced solution for the processing of manure provides for the  construction of a production complex with a capacity of 50 tons to 550 tons  per day of organo-mineral fertilizer. Raw products: poultry waste.</vt:lpstr>
      <vt:lpstr>Презентация PowerPoint</vt:lpstr>
      <vt:lpstr>Technical indicators of the plant for the production  of organomineral fertilizers</vt:lpstr>
      <vt:lpstr>Results of the use of recycling processes in the production  of organomineral fertilizers</vt:lpstr>
      <vt:lpstr>The advantage of using organic fertilizer with zeolite in  comparison to nitroammophos</vt:lpstr>
      <vt:lpstr>Let's save together a clean planet for future generations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˜@575=B0F8O ?@&gt;872&gt;4AB20 C4&gt;1@5=8 EN</dc:title>
  <dc:creator>KhasMR</dc:creator>
  <cp:lastModifiedBy>Идрисов Зуфар Альбертович</cp:lastModifiedBy>
  <cp:revision>5</cp:revision>
  <dcterms:created xsi:type="dcterms:W3CDTF">2023-04-14T15:42:30Z</dcterms:created>
  <dcterms:modified xsi:type="dcterms:W3CDTF">2023-04-25T12:03:14Z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2023-04-13T00:00:00Z</vt:filetime>
  </property>
  <property fmtid="{D5CDD505-2E9C-101B-9397-08002B2CF9AE}" pid="3" name="LastSaved">
    <vt:filetime>2023-04-14T00:00:00Z</vt:filetime>
  </property>
</Properties>
</file>